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57" r:id="rId3"/>
    <p:sldId id="288" r:id="rId4"/>
    <p:sldId id="289" r:id="rId5"/>
    <p:sldId id="287" r:id="rId6"/>
    <p:sldId id="265" r:id="rId7"/>
    <p:sldId id="258" r:id="rId8"/>
    <p:sldId id="264" r:id="rId9"/>
    <p:sldId id="260" r:id="rId10"/>
    <p:sldId id="290" r:id="rId11"/>
    <p:sldId id="261" r:id="rId12"/>
    <p:sldId id="294" r:id="rId13"/>
    <p:sldId id="267" r:id="rId14"/>
    <p:sldId id="266" r:id="rId15"/>
    <p:sldId id="271" r:id="rId16"/>
    <p:sldId id="270" r:id="rId17"/>
    <p:sldId id="259" r:id="rId18"/>
    <p:sldId id="268" r:id="rId19"/>
    <p:sldId id="269" r:id="rId20"/>
    <p:sldId id="286" r:id="rId21"/>
    <p:sldId id="277" r:id="rId22"/>
    <p:sldId id="278" r:id="rId23"/>
    <p:sldId id="280" r:id="rId24"/>
    <p:sldId id="281" r:id="rId25"/>
    <p:sldId id="272" r:id="rId26"/>
    <p:sldId id="282" r:id="rId27"/>
    <p:sldId id="284" r:id="rId28"/>
    <p:sldId id="285" r:id="rId29"/>
    <p:sldId id="291" r:id="rId30"/>
    <p:sldId id="292" r:id="rId31"/>
    <p:sldId id="256" r:id="rId32"/>
    <p:sldId id="293" r:id="rId33"/>
    <p:sldId id="263" r:id="rId34"/>
    <p:sldId id="273" r:id="rId35"/>
    <p:sldId id="274" r:id="rId36"/>
    <p:sldId id="27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5T14:22:14.779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1 24575,'0'4'0,"0"7"0,0 5 0,0 5 0,0 3 0,0 3 0,4-4 0,2-1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5T14:22:16.638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28 0 24575,'0'5'0,"0"5"0,0 7 0,0 4 0,0 3 0,0 2 0,0 2 0,-4-5 0,-2-1 0,1 0 0,0 0 0,-3-2 0</inkml:trace>
</inkml:ink>
</file>

<file path=ppt/media/image1.jpe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jpeg>
</file>

<file path=ppt/media/image30.png>
</file>

<file path=ppt/media/image4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94230-B7FD-4E4C-B5B2-4045904BC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0473F-ACEB-49F8-A95D-6A61961BA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274C7-F08A-4876-91A8-9CB993E0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C97B3-94D7-4A22-B435-0E497578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ED4EF-29B1-4A78-B398-5A2B7C67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680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BBE9-6A63-4EDA-995A-EAD79F0B8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48EC7-64F9-4F13-A8D2-5C9FC3B87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0E2A2-7773-4E16-A8D5-93608D58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833E2-52B2-4876-9733-7216E216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7A079-E56A-4E17-A0FC-D7762EE24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7401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FA887-9558-4841-A3AF-2823D310E6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7F6DE-9ED5-49FC-A345-9A2AF38A3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AA98D-1CD5-42B5-BDE2-CA9AE039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7756F-136E-47A2-A794-D9B6C0FFF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09A6C-A312-4E90-A9F0-EB38A1F83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49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37723-9D09-480D-9577-2665B4A3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A2DEC-8E53-4784-B349-FDACDABE5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008CB-4DD2-45C1-B834-9894EC89D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D0E4F-4BB0-412B-B41A-864D3274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79B0C-976F-4ACE-BC2E-141EE91D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520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1A5F-4437-4148-8743-D6F70E600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9D3A5-8BBE-47BB-BCAB-19A676D3E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C3A0D-663A-401E-9DEE-F46636A3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60EF8-0EAA-4201-93A9-15552B8A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E6523-507E-488B-92ED-A9A2F6B4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146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28AB-C9FE-4332-83F1-630F8964A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8D139-9A03-47B0-9D15-7FE4171994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D5C50-CE2B-4BB8-92E7-A92AA1770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2003F-7339-4477-ADBD-5C52C6BF0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3F9BC3-1A97-4885-A63F-0866594E0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3F191-DB09-47C8-89F7-14C7E1B4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285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D3B0-BA28-404C-AB69-EFF376C72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3D26D-8C95-4C01-8A5D-B398D173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65D54-A29C-4654-B442-5B0CCF1C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C335D4-AC2D-4B97-8B5F-2CB5DB414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5164F6-F70B-4FF1-A6A0-2240653A7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C8F795-1F0B-429A-AF91-B87664ADB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2EFCE-7872-415A-952A-DB2F76DF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09813A-0819-4E65-906E-69FC4AE97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9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426B4-6310-4BE6-A461-B8F98E19E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F87F1A-F1B6-4E95-9B10-F442C629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60B1F1-E13E-44B9-AF66-0095A3354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91AD5-1AD4-491C-8856-C69AED3F5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4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CBA6BF-D45B-47D8-9115-DD59E3DBA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7861C-7E8B-40DD-B0DD-2745576E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7FA53-03D9-461F-992E-17C5CB5E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155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F69EA-6FEC-446C-853D-AD0E3FF24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20AD-A0F3-4AAE-88E4-2841D92AF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40E46-2769-4DF1-B199-142395554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4C48B-B0F4-48F5-B35C-74D3B8A6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371A7-D136-4C82-8307-A98F8406B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B8716-09C5-4113-B1C2-F8B0A502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3B3C3-E107-45D3-BDD5-2DFD05923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557CE-139B-49E1-8374-BB775CD9F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FF071-6E41-466C-9B14-A4EA52EA9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B535F-84CD-4DDA-8E34-1F67812C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63556-F475-4A67-9082-878876174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E1954-A3A3-486F-B47A-E1A225884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01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BEB418-2B16-4502-937C-34A362BB9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B665E-5C0D-48F1-862D-7FF3B3A0D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3D901-2F45-463E-8A15-37DDD05A3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97014-A25C-44DA-B4E2-B466A33EF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8EB79-043A-444C-B8E6-690BCF4EA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76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it.ly/31mYFN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ustomXml" Target="../ink/ink2.xml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10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ha-data-science.github.io/pages/harug.html" TargetMode="External"/><Relationship Id="rId2" Type="http://schemas.openxmlformats.org/officeDocument/2006/relationships/hyperlink" Target="https://dsgarage.netlify.app/bootcamp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it.ly/31yKN2C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8637/jss.v059.i10" TargetMode="External"/><Relationship Id="rId3" Type="http://schemas.openxmlformats.org/officeDocument/2006/relationships/hyperlink" Target="https://doi.org/10.1890/0012-9623-90.2.205" TargetMode="External"/><Relationship Id="rId7" Type="http://schemas.openxmlformats.org/officeDocument/2006/relationships/hyperlink" Target="https://doi.org/10.1002/ecs2.1394" TargetMode="External"/><Relationship Id="rId2" Type="http://schemas.openxmlformats.org/officeDocument/2006/relationships/hyperlink" Target="https://doi.org/10.1002/ecs2.306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080/03075079512331381723" TargetMode="External"/><Relationship Id="rId5" Type="http://schemas.openxmlformats.org/officeDocument/2006/relationships/hyperlink" Target="https://doi.org/10.1111/j.1751-5823.1997.tb00390.x" TargetMode="External"/><Relationship Id="rId4" Type="http://schemas.openxmlformats.org/officeDocument/2006/relationships/hyperlink" Target="https://doi.org/10.1111/j.1751-5823.2007.00029.x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rown alligator on body of water">
            <a:extLst>
              <a:ext uri="{FF2B5EF4-FFF2-40B4-BE49-F238E27FC236}">
                <a16:creationId xmlns:a16="http://schemas.microsoft.com/office/drawing/2014/main" id="{FF89F42D-3CF3-4E7F-8760-CF6BA54D3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00876" cy="690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63C594-6CB0-420A-9997-F80B0790C41C}"/>
              </a:ext>
            </a:extLst>
          </p:cNvPr>
          <p:cNvSpPr txBox="1"/>
          <p:nvPr/>
        </p:nvSpPr>
        <p:spPr>
          <a:xfrm>
            <a:off x="5512868" y="884805"/>
            <a:ext cx="592194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600" b="1"/>
              <a:t>THE DREAM: Best practice for data analysis in research and HE teaching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5E4303-5CEB-40F8-9270-A126C055D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000" y="111613"/>
            <a:ext cx="1272055" cy="985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4DE8FC-ABB8-4A52-9E48-04357EB1058C}"/>
              </a:ext>
            </a:extLst>
          </p:cNvPr>
          <p:cNvSpPr txBox="1"/>
          <p:nvPr/>
        </p:nvSpPr>
        <p:spPr>
          <a:xfrm>
            <a:off x="7526048" y="3111366"/>
            <a:ext cx="18955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Ed Harris</a:t>
            </a:r>
          </a:p>
          <a:p>
            <a:pPr algn="ctr"/>
            <a:r>
              <a:rPr lang="en-US"/>
              <a:t>2021-12-06</a:t>
            </a:r>
          </a:p>
          <a:p>
            <a:pPr algn="ctr"/>
            <a:r>
              <a:rPr lang="en-US"/>
              <a:t>Harper Adams</a:t>
            </a:r>
          </a:p>
          <a:p>
            <a:pPr algn="ctr"/>
            <a:r>
              <a:rPr lang="en-US"/>
              <a:t>'Supervisor Series'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F3D044-EFBF-465D-BE26-41A104ADB151}"/>
              </a:ext>
            </a:extLst>
          </p:cNvPr>
          <p:cNvSpPr txBox="1"/>
          <p:nvPr/>
        </p:nvSpPr>
        <p:spPr>
          <a:xfrm>
            <a:off x="6306327" y="4861299"/>
            <a:ext cx="4335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Link for this talk ppt</a:t>
            </a:r>
          </a:p>
          <a:p>
            <a:pPr algn="ctr"/>
            <a:r>
              <a:rPr lang="en-GB">
                <a:hlinkClick r:id="rId4"/>
              </a:rPr>
              <a:t>https://bit.ly/31mYFNG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722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D5668-3FE3-4CAB-B90B-94EE4A8D5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48" y="1708520"/>
            <a:ext cx="6333106" cy="32079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625035-2EAD-430B-9F90-D9998E3200C7}"/>
              </a:ext>
            </a:extLst>
          </p:cNvPr>
          <p:cNvSpPr txBox="1"/>
          <p:nvPr/>
        </p:nvSpPr>
        <p:spPr>
          <a:xfrm>
            <a:off x="3166712" y="534239"/>
            <a:ext cx="5170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There are some challenges</a:t>
            </a:r>
            <a:endParaRPr lang="en-GB" sz="36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4214-BEE3-4F31-B0B3-318929D4D604}"/>
              </a:ext>
            </a:extLst>
          </p:cNvPr>
          <p:cNvSpPr txBox="1"/>
          <p:nvPr/>
        </p:nvSpPr>
        <p:spPr>
          <a:xfrm>
            <a:off x="6353559" y="3787448"/>
            <a:ext cx="543879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NB</a:t>
            </a:r>
          </a:p>
          <a:p>
            <a:r>
              <a:rPr lang="en-US" sz="2800"/>
              <a:t>-a single stats module is a small part</a:t>
            </a:r>
          </a:p>
          <a:p>
            <a:r>
              <a:rPr lang="en-US" sz="2800"/>
              <a:t>-resources</a:t>
            </a:r>
          </a:p>
          <a:p>
            <a:r>
              <a:rPr lang="en-US" sz="2800"/>
              <a:t>-managing expectations</a:t>
            </a:r>
          </a:p>
          <a:p>
            <a:r>
              <a:rPr lang="en-US" sz="2800"/>
              <a:t>-project usually large part</a:t>
            </a:r>
          </a:p>
          <a:p>
            <a:r>
              <a:rPr lang="en-US" sz="2800"/>
              <a:t>-should reinforce numeracy</a:t>
            </a: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525115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,033 Stages Of Grief Stock Photos, Pictures &amp;amp; Royalty-Free Images - iStock">
            <a:extLst>
              <a:ext uri="{FF2B5EF4-FFF2-40B4-BE49-F238E27FC236}">
                <a16:creationId xmlns:a16="http://schemas.microsoft.com/office/drawing/2014/main" id="{C45FE95F-79D5-4C29-A38A-86F7591F3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525" y="514350"/>
            <a:ext cx="5829300" cy="582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D638B3-5767-4CFE-B83C-4DF80B2ACC87}"/>
              </a:ext>
            </a:extLst>
          </p:cNvPr>
          <p:cNvSpPr txBox="1"/>
          <p:nvPr/>
        </p:nvSpPr>
        <p:spPr>
          <a:xfrm>
            <a:off x="6827110" y="3359888"/>
            <a:ext cx="217613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STATS</a:t>
            </a:r>
          </a:p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LEARNING</a:t>
            </a:r>
            <a:endParaRPr lang="en-GB" sz="2800" b="1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67CA6-9E8D-4E55-9B2D-7A233BB9C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358" y="3011913"/>
            <a:ext cx="538273" cy="417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64302E-4DC3-4B2C-8399-91C5BF0ED83F}"/>
              </a:ext>
            </a:extLst>
          </p:cNvPr>
          <p:cNvSpPr txBox="1"/>
          <p:nvPr/>
        </p:nvSpPr>
        <p:spPr>
          <a:xfrm>
            <a:off x="1046748" y="2319415"/>
            <a:ext cx="304399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/>
              <a:t>learner</a:t>
            </a:r>
          </a:p>
          <a:p>
            <a:r>
              <a:rPr lang="en-US" sz="2800"/>
              <a:t>-prior knowledge</a:t>
            </a:r>
          </a:p>
          <a:p>
            <a:r>
              <a:rPr lang="en-US" sz="2800"/>
              <a:t>-attitudes &amp; beliefs</a:t>
            </a:r>
          </a:p>
        </p:txBody>
      </p:sp>
    </p:spTree>
    <p:extLst>
      <p:ext uri="{BB962C8B-B14F-4D97-AF65-F5344CB8AC3E}">
        <p14:creationId xmlns:p14="http://schemas.microsoft.com/office/powerpoint/2010/main" val="3508527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01C2F5-9B6E-46D8-93D0-17C1574C8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800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24E25C-4814-4A03-A99E-5EEDDB10C385}"/>
              </a:ext>
            </a:extLst>
          </p:cNvPr>
          <p:cNvSpPr txBox="1"/>
          <p:nvPr/>
        </p:nvSpPr>
        <p:spPr>
          <a:xfrm>
            <a:off x="4200392" y="425233"/>
            <a:ext cx="76596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i="0">
                <a:effectLst/>
                <a:latin typeface="Open Sans" panose="020B0606030504020204" pitchFamily="34" charset="0"/>
              </a:rPr>
              <a:t>“I milk cows for a living. Why are you teaching me to do computer programming and statistics?”</a:t>
            </a:r>
            <a:endParaRPr lang="en-GB" sz="36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FBA071-CE74-41AB-AD77-E0F6B9D60CA1}"/>
              </a:ext>
            </a:extLst>
          </p:cNvPr>
          <p:cNvSpPr txBox="1"/>
          <p:nvPr/>
        </p:nvSpPr>
        <p:spPr>
          <a:xfrm>
            <a:off x="5544096" y="2875002"/>
            <a:ext cx="497225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(Successfully suppressed: God, I wish I knew)</a:t>
            </a:r>
          </a:p>
          <a:p>
            <a:endParaRPr lang="en-US" sz="2400" b="1"/>
          </a:p>
          <a:p>
            <a:r>
              <a:rPr lang="en-US" sz="2400" b="1"/>
              <a:t>This is a valuable skill</a:t>
            </a:r>
          </a:p>
          <a:p>
            <a:endParaRPr lang="en-US" sz="2400" b="1"/>
          </a:p>
          <a:p>
            <a:r>
              <a:rPr lang="en-US" sz="2400" b="1"/>
              <a:t>It may seem hard but it is worth it</a:t>
            </a:r>
          </a:p>
          <a:p>
            <a:endParaRPr lang="en-US" sz="2400" b="1"/>
          </a:p>
          <a:p>
            <a:r>
              <a:rPr lang="en-US" sz="2400" b="1"/>
              <a:t>You can do this and I've got your back</a:t>
            </a:r>
          </a:p>
          <a:p>
            <a:endParaRPr lang="en-US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FEB79-FA44-4A7D-B3A8-980E5C537D15}"/>
              </a:ext>
            </a:extLst>
          </p:cNvPr>
          <p:cNvSpPr txBox="1"/>
          <p:nvPr/>
        </p:nvSpPr>
        <p:spPr>
          <a:xfrm>
            <a:off x="4200392" y="6063435"/>
            <a:ext cx="4892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Moral: We must manage expectations and be kind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653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F2257C-B0E6-4366-97F0-EBCA3F9D7C55}"/>
              </a:ext>
            </a:extLst>
          </p:cNvPr>
          <p:cNvSpPr txBox="1"/>
          <p:nvPr/>
        </p:nvSpPr>
        <p:spPr>
          <a:xfrm>
            <a:off x="2945331" y="192505"/>
            <a:ext cx="66922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Tripartite view of curriculum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386F9A-DA45-4B42-9151-E3214845C1D9}"/>
              </a:ext>
            </a:extLst>
          </p:cNvPr>
          <p:cNvSpPr txBox="1"/>
          <p:nvPr/>
        </p:nvSpPr>
        <p:spPr>
          <a:xfrm>
            <a:off x="250257" y="6245728"/>
            <a:ext cx="198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Eckstein et al. 1982</a:t>
            </a: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2F194-B339-4FE4-9026-4AD665074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772" y="1575733"/>
            <a:ext cx="7128456" cy="393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66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0A555-AFC0-4998-BA33-B8CA665BE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01" y="975872"/>
            <a:ext cx="11610904" cy="51025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DA3C41-6431-4412-A822-09EEF2629A93}"/>
              </a:ext>
            </a:extLst>
          </p:cNvPr>
          <p:cNvSpPr txBox="1"/>
          <p:nvPr/>
        </p:nvSpPr>
        <p:spPr>
          <a:xfrm>
            <a:off x="250257" y="6245728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Harth 2018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2F57E-A450-4721-B09B-0695D1A18156}"/>
              </a:ext>
            </a:extLst>
          </p:cNvPr>
          <p:cNvSpPr txBox="1"/>
          <p:nvPr/>
        </p:nvSpPr>
        <p:spPr>
          <a:xfrm>
            <a:off x="998619" y="187179"/>
            <a:ext cx="10387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we want versus what actually happens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2090999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137024-EBE3-4459-A16A-61725E5C1641}"/>
              </a:ext>
            </a:extLst>
          </p:cNvPr>
          <p:cNvSpPr txBox="1"/>
          <p:nvPr/>
        </p:nvSpPr>
        <p:spPr>
          <a:xfrm>
            <a:off x="904775" y="539015"/>
            <a:ext cx="109118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Teaching statistics is a special case in pedagogy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95F1F-AE37-4E0E-AFC3-0A2E9D772A00}"/>
              </a:ext>
            </a:extLst>
          </p:cNvPr>
          <p:cNvSpPr txBox="1"/>
          <p:nvPr/>
        </p:nvSpPr>
        <p:spPr>
          <a:xfrm>
            <a:off x="2060443" y="1725090"/>
            <a:ext cx="86004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-non-majors concepts</a:t>
            </a:r>
          </a:p>
          <a:p>
            <a:r>
              <a:rPr lang="en-US" sz="2800"/>
              <a:t>-often taught by non-domain experts</a:t>
            </a:r>
          </a:p>
          <a:p>
            <a:r>
              <a:rPr lang="en-US" sz="2800"/>
              <a:t>-student domain knowledge greatly varies</a:t>
            </a:r>
          </a:p>
          <a:p>
            <a:r>
              <a:rPr lang="en-US" sz="2800"/>
              <a:t>-student attitude and belief greatly varies (often negative)</a:t>
            </a:r>
          </a:p>
          <a:p>
            <a:endParaRPr lang="en-US" sz="2800"/>
          </a:p>
          <a:p>
            <a:r>
              <a:rPr lang="en-US" sz="2800" b="1"/>
              <a:t>Yet</a:t>
            </a:r>
          </a:p>
          <a:p>
            <a:r>
              <a:rPr lang="en-US" sz="2800"/>
              <a:t>-foundational in many disciplines</a:t>
            </a:r>
          </a:p>
          <a:p>
            <a:r>
              <a:rPr lang="en-US" sz="2800"/>
              <a:t>-professional standards</a:t>
            </a:r>
          </a:p>
          <a:p>
            <a:r>
              <a:rPr lang="en-US" sz="2800"/>
              <a:t>-employability</a:t>
            </a:r>
            <a:endParaRPr lang="en-GB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9C7B0C-1838-44D7-8F41-C64B8EDD704D}"/>
              </a:ext>
            </a:extLst>
          </p:cNvPr>
          <p:cNvSpPr txBox="1"/>
          <p:nvPr/>
        </p:nvSpPr>
        <p:spPr>
          <a:xfrm>
            <a:off x="442762" y="6112042"/>
            <a:ext cx="2274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Hulsizer &amp; Woolf 2009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820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53FDEF-BE16-4A28-A846-A95E57FD1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79" y="1036525"/>
            <a:ext cx="10503440" cy="281319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3F896FF-92B9-4254-9320-EFAC65DAA3F3}"/>
                  </a:ext>
                </a:extLst>
              </p14:cNvPr>
              <p14:cNvContentPartPr/>
              <p14:nvPr/>
            </p14:nvContentPartPr>
            <p14:xfrm>
              <a:off x="5283776" y="1160082"/>
              <a:ext cx="6120" cy="615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3F896FF-92B9-4254-9320-EFAC65DAA3F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48136" y="1124442"/>
                <a:ext cx="7776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3E5AFC4-F6B1-4DC9-B224-C30B38A656CA}"/>
                  </a:ext>
                </a:extLst>
              </p14:cNvPr>
              <p14:cNvContentPartPr/>
              <p14:nvPr/>
            </p14:nvContentPartPr>
            <p14:xfrm>
              <a:off x="6322736" y="1218042"/>
              <a:ext cx="10440" cy="86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3E5AFC4-F6B1-4DC9-B224-C30B38A656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86736" y="1182042"/>
                <a:ext cx="82080" cy="1584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CE11210-190A-414B-B94C-DEEDB94090EF}"/>
              </a:ext>
            </a:extLst>
          </p:cNvPr>
          <p:cNvSpPr txBox="1"/>
          <p:nvPr/>
        </p:nvSpPr>
        <p:spPr>
          <a:xfrm>
            <a:off x="539015" y="6054291"/>
            <a:ext cx="1339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Moore 1997</a:t>
            </a:r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C99D8-9AA5-4FA8-8017-A083A6E3A42D}"/>
              </a:ext>
            </a:extLst>
          </p:cNvPr>
          <p:cNvSpPr txBox="1"/>
          <p:nvPr/>
        </p:nvSpPr>
        <p:spPr>
          <a:xfrm>
            <a:off x="1079209" y="4298006"/>
            <a:ext cx="1003358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-</a:t>
            </a:r>
            <a:r>
              <a:rPr lang="en-US" sz="2800" b="1"/>
              <a:t>Statistical thinking </a:t>
            </a:r>
            <a:r>
              <a:rPr lang="en-US" sz="2800"/>
              <a:t>(not memorization of equations)</a:t>
            </a:r>
          </a:p>
          <a:p>
            <a:r>
              <a:rPr lang="en-US" sz="2800"/>
              <a:t>-</a:t>
            </a:r>
            <a:r>
              <a:rPr lang="en-US" sz="2800" b="1"/>
              <a:t>More real data </a:t>
            </a:r>
            <a:r>
              <a:rPr lang="en-US" sz="2800"/>
              <a:t>(emphasize variation, subjectivitiy)</a:t>
            </a:r>
          </a:p>
          <a:p>
            <a:r>
              <a:rPr lang="en-US" sz="2800"/>
              <a:t>-</a:t>
            </a:r>
            <a:r>
              <a:rPr lang="en-US" sz="2800" b="1"/>
              <a:t>Foster active learning </a:t>
            </a:r>
            <a:r>
              <a:rPr lang="en-US" sz="2800"/>
              <a:t>(discussion, create data, present and debate)</a:t>
            </a:r>
            <a:endParaRPr lang="en-GB" sz="28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B9F55B-B31F-4907-B564-73FC97AA6A6F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2333249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ctive Learning vs. Passive Learning...No Contest ~ RELEVANT CHILDREN&amp;#39;S  MINISTRY">
            <a:extLst>
              <a:ext uri="{FF2B5EF4-FFF2-40B4-BE49-F238E27FC236}">
                <a16:creationId xmlns:a16="http://schemas.microsoft.com/office/drawing/2014/main" id="{D58CC287-D37E-475D-A8F6-FC911A093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5"/>
          <a:stretch/>
        </p:blipFill>
        <p:spPr bwMode="auto">
          <a:xfrm>
            <a:off x="3931919" y="990334"/>
            <a:ext cx="7201920" cy="5255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F0DCE-473C-4D21-A52C-22236D720245}"/>
              </a:ext>
            </a:extLst>
          </p:cNvPr>
          <p:cNvSpPr txBox="1"/>
          <p:nvPr/>
        </p:nvSpPr>
        <p:spPr>
          <a:xfrm>
            <a:off x="507732" y="1780738"/>
            <a:ext cx="31113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hear, I forget;</a:t>
            </a: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see, I remember;</a:t>
            </a: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do, I understand.</a:t>
            </a:r>
          </a:p>
          <a:p>
            <a:pPr algn="l"/>
            <a:endParaRPr lang="en-GB" sz="2000" b="1" i="0">
              <a:solidFill>
                <a:srgbClr val="002060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(old proverb)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8342D7-4886-4E01-BAA0-3AEBAFE1AA7E}"/>
              </a:ext>
            </a:extLst>
          </p:cNvPr>
          <p:cNvSpPr txBox="1"/>
          <p:nvPr/>
        </p:nvSpPr>
        <p:spPr>
          <a:xfrm>
            <a:off x="250257" y="6245728"/>
            <a:ext cx="1634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Rosenthal 2006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B8A0BA-DD1F-4A62-8F0D-74FFE7D4AA96}"/>
              </a:ext>
            </a:extLst>
          </p:cNvPr>
          <p:cNvSpPr/>
          <p:nvPr/>
        </p:nvSpPr>
        <p:spPr>
          <a:xfrm>
            <a:off x="2569944" y="4862544"/>
            <a:ext cx="8518359" cy="1597794"/>
          </a:xfrm>
          <a:prstGeom prst="rect">
            <a:avLst/>
          </a:prstGeom>
          <a:solidFill>
            <a:schemeClr val="bg2">
              <a:lumMod val="75000"/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7BB262-BA55-4E49-9335-0DD7F7684BAF}"/>
              </a:ext>
            </a:extLst>
          </p:cNvPr>
          <p:cNvSpPr txBox="1"/>
          <p:nvPr/>
        </p:nvSpPr>
        <p:spPr>
          <a:xfrm>
            <a:off x="2569944" y="4976260"/>
            <a:ext cx="272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Active learning</a:t>
            </a:r>
            <a:endParaRPr lang="en-GB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EE53F1-5983-40C1-9216-452AA3C3EE7A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3256660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04DB68-E84B-4849-AB5B-B18D5F2E7E02}"/>
              </a:ext>
            </a:extLst>
          </p:cNvPr>
          <p:cNvSpPr txBox="1"/>
          <p:nvPr/>
        </p:nvSpPr>
        <p:spPr>
          <a:xfrm>
            <a:off x="1738964" y="1659285"/>
            <a:ext cx="94135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Use open, scripted software for analysis (like R, SAS, Python) and store data in non-proprietary formats</a:t>
            </a:r>
          </a:p>
          <a:p>
            <a:endParaRPr lang="en-US" sz="3200"/>
          </a:p>
          <a:p>
            <a:r>
              <a:rPr lang="en-US" sz="3200"/>
              <a:t>-reproducibility</a:t>
            </a:r>
          </a:p>
          <a:p>
            <a:r>
              <a:rPr lang="en-US" sz="3200"/>
              <a:t>-collaboration</a:t>
            </a:r>
          </a:p>
          <a:p>
            <a:r>
              <a:rPr lang="en-US" sz="3200"/>
              <a:t>-.csv, Excel</a:t>
            </a:r>
          </a:p>
          <a:p>
            <a:endParaRPr lang="en-GB" sz="3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1CC396-DE70-4FF3-9DF5-2648E6305A88}"/>
              </a:ext>
            </a:extLst>
          </p:cNvPr>
          <p:cNvSpPr txBox="1"/>
          <p:nvPr/>
        </p:nvSpPr>
        <p:spPr>
          <a:xfrm>
            <a:off x="279133" y="6062409"/>
            <a:ext cx="168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Borer et al 2009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E6DAF-C718-4593-849A-CCD922DD0DA4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595663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04DB68-E84B-4849-AB5B-B18D5F2E7E02}"/>
              </a:ext>
            </a:extLst>
          </p:cNvPr>
          <p:cNvSpPr txBox="1"/>
          <p:nvPr/>
        </p:nvSpPr>
        <p:spPr>
          <a:xfrm>
            <a:off x="2684392" y="1905506"/>
            <a:ext cx="70489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Practice of tidy data + data dictionary </a:t>
            </a:r>
          </a:p>
          <a:p>
            <a:endParaRPr lang="en-US" sz="3200"/>
          </a:p>
          <a:p>
            <a:r>
              <a:rPr lang="en-US" sz="3200"/>
              <a:t>-rows are observations</a:t>
            </a:r>
          </a:p>
          <a:p>
            <a:r>
              <a:rPr lang="en-US" sz="3200"/>
              <a:t>-data dictionary</a:t>
            </a:r>
          </a:p>
          <a:p>
            <a:r>
              <a:rPr lang="en-US" sz="3200"/>
              <a:t>-no embedded stuff</a:t>
            </a:r>
          </a:p>
          <a:p>
            <a:endParaRPr lang="en-GB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2B3C35-F375-4E3B-A1D3-17B12EBDBD0A}"/>
              </a:ext>
            </a:extLst>
          </p:cNvPr>
          <p:cNvSpPr txBox="1"/>
          <p:nvPr/>
        </p:nvSpPr>
        <p:spPr>
          <a:xfrm>
            <a:off x="154005" y="614091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Wickham 2014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86611E-D90C-4FAB-8744-81B9BF7245F8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1143507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67CA6-9E8D-4E55-9B2D-7A233BB9C6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899" r="3609" b="2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pic>
        <p:nvPicPr>
          <p:cNvPr id="2050" name="Picture 2" descr="1,033 Stages Of Grief Stock Photos, Pictures &amp;amp; Royalty-Free Images - iStock">
            <a:extLst>
              <a:ext uri="{FF2B5EF4-FFF2-40B4-BE49-F238E27FC236}">
                <a16:creationId xmlns:a16="http://schemas.microsoft.com/office/drawing/2014/main" id="{C45FE95F-79D5-4C29-A38A-86F7591F3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10395"/>
          <a:stretch/>
        </p:blipFill>
        <p:spPr bwMode="auto">
          <a:xfrm>
            <a:off x="622616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5B600A-0E9F-41F1-8637-4D83115C151D}"/>
              </a:ext>
            </a:extLst>
          </p:cNvPr>
          <p:cNvSpPr txBox="1"/>
          <p:nvPr/>
        </p:nvSpPr>
        <p:spPr>
          <a:xfrm>
            <a:off x="8373317" y="3400125"/>
            <a:ext cx="217613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STATS</a:t>
            </a:r>
          </a:p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LEARNING</a:t>
            </a:r>
            <a:endParaRPr lang="en-GB" sz="2800" b="1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D49A4C-E96A-41DF-9BE7-397EAA395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768" y="2983038"/>
            <a:ext cx="538273" cy="41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59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4F5351-C95B-4265-8B93-F97B2279B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0687" y="303878"/>
            <a:ext cx="2091866" cy="16209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3227FA-6D45-42AF-9417-F2017F85F3FB}"/>
              </a:ext>
            </a:extLst>
          </p:cNvPr>
          <p:cNvSpPr txBox="1"/>
          <p:nvPr/>
        </p:nvSpPr>
        <p:spPr>
          <a:xfrm>
            <a:off x="1779980" y="729610"/>
            <a:ext cx="79117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Going beyond ANOVA, and using  </a:t>
            </a:r>
            <a:endParaRPr lang="en-GB" sz="4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E176E-20F5-45EE-8305-8DF5089D83CC}"/>
              </a:ext>
            </a:extLst>
          </p:cNvPr>
          <p:cNvSpPr txBox="1"/>
          <p:nvPr/>
        </p:nvSpPr>
        <p:spPr>
          <a:xfrm>
            <a:off x="1615389" y="1924783"/>
            <a:ext cx="926279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-Fits best practice, free and open</a:t>
            </a:r>
          </a:p>
          <a:p>
            <a:r>
              <a:rPr lang="en-US" sz="3200"/>
              <a:t>-Most up to date stats software at present</a:t>
            </a:r>
          </a:p>
          <a:p>
            <a:r>
              <a:rPr lang="en-US" sz="3200"/>
              <a:t>-Huge, rising popularity</a:t>
            </a:r>
          </a:p>
          <a:p>
            <a:r>
              <a:rPr lang="en-US" sz="3200"/>
              <a:t>-Already common at BSc level</a:t>
            </a:r>
          </a:p>
          <a:p>
            <a:r>
              <a:rPr lang="en-GB" sz="3200"/>
              <a:t>-Confers employability advantage</a:t>
            </a:r>
          </a:p>
          <a:p>
            <a:endParaRPr lang="en-GB" sz="3200"/>
          </a:p>
          <a:p>
            <a:r>
              <a:rPr lang="en-GB" sz="3200" b="1"/>
              <a:t>Also</a:t>
            </a:r>
          </a:p>
          <a:p>
            <a:r>
              <a:rPr lang="en-GB" sz="3200"/>
              <a:t>-Easier to supervise (even if supervisor does not use R)</a:t>
            </a:r>
          </a:p>
          <a:p>
            <a:r>
              <a:rPr lang="en-GB" sz="3200"/>
              <a:t>-Professional development for staff</a:t>
            </a:r>
          </a:p>
        </p:txBody>
      </p:sp>
    </p:spTree>
    <p:extLst>
      <p:ext uri="{BB962C8B-B14F-4D97-AF65-F5344CB8AC3E}">
        <p14:creationId xmlns:p14="http://schemas.microsoft.com/office/powerpoint/2010/main" val="817001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69287-C99A-4704-A291-C1E80BB93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224"/>
          <a:stretch/>
        </p:blipFill>
        <p:spPr>
          <a:xfrm>
            <a:off x="2101855" y="1072114"/>
            <a:ext cx="7723382" cy="48527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A2702A-0743-4EEF-A91D-C0289F3CAEA9}"/>
              </a:ext>
            </a:extLst>
          </p:cNvPr>
          <p:cNvSpPr/>
          <p:nvPr/>
        </p:nvSpPr>
        <p:spPr>
          <a:xfrm>
            <a:off x="1857676" y="2079057"/>
            <a:ext cx="8232469" cy="1443789"/>
          </a:xfrm>
          <a:prstGeom prst="rect">
            <a:avLst/>
          </a:prstGeom>
          <a:solidFill>
            <a:schemeClr val="accent5">
              <a:lumMod val="60000"/>
              <a:lumOff val="40000"/>
              <a:alpha val="26000"/>
            </a:schemeClr>
          </a:solidFill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A55DFF-BF4B-41B3-9F77-EAD14A422AEB}"/>
              </a:ext>
            </a:extLst>
          </p:cNvPr>
          <p:cNvSpPr/>
          <p:nvPr/>
        </p:nvSpPr>
        <p:spPr>
          <a:xfrm>
            <a:off x="1847311" y="3522846"/>
            <a:ext cx="8242834" cy="2541014"/>
          </a:xfrm>
          <a:prstGeom prst="rect">
            <a:avLst/>
          </a:prstGeom>
          <a:solidFill>
            <a:schemeClr val="accent6">
              <a:lumMod val="60000"/>
              <a:lumOff val="40000"/>
              <a:alpha val="26000"/>
            </a:schemeClr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107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84618C-642B-47C1-BD62-56E578FB8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348" y="1117230"/>
            <a:ext cx="7659560" cy="53063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862607" y="2820202"/>
            <a:ext cx="21417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'Traditional'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</p:spTree>
    <p:extLst>
      <p:ext uri="{BB962C8B-B14F-4D97-AF65-F5344CB8AC3E}">
        <p14:creationId xmlns:p14="http://schemas.microsoft.com/office/powerpoint/2010/main" val="2748969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924034" y="2820202"/>
            <a:ext cx="2018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'Modern'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717BE-8A80-485C-9339-1E404558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548" y="1289775"/>
            <a:ext cx="8128418" cy="503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99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924034" y="2820202"/>
            <a:ext cx="2018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'Modern'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8BA89-0983-448E-B7D9-BD9C2A2A1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438" y="1594272"/>
            <a:ext cx="6151086" cy="41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35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69287-C99A-4704-A291-C1E80BB93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76"/>
          <a:stretch/>
        </p:blipFill>
        <p:spPr>
          <a:xfrm>
            <a:off x="2565949" y="2233248"/>
            <a:ext cx="7315200" cy="2391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0D903-7226-49FF-97A2-0DDA269E8C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598"/>
          <a:stretch/>
        </p:blipFill>
        <p:spPr>
          <a:xfrm>
            <a:off x="2564345" y="1575499"/>
            <a:ext cx="7315200" cy="6569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1183906" y="163686"/>
            <a:ext cx="98168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software used in papers (since 1990)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1547246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1434163" y="250314"/>
            <a:ext cx="87588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stats software is cited in papers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AB743F-CDA7-4BEA-80C6-97C3AA121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129" y="1330217"/>
            <a:ext cx="6629741" cy="419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08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2492942" y="221439"/>
            <a:ext cx="6594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Training in research degrees</a:t>
            </a:r>
            <a:endParaRPr lang="en-GB" sz="4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0D25CC-12FD-43D7-BD5B-DFBA9F604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7984" y="1330584"/>
            <a:ext cx="4496031" cy="447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43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67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Auker &amp; Barthelmess 2020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2983831" y="287345"/>
            <a:ext cx="63999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Skills in job advertisements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CB8B0-2EF5-46DC-BDD2-B1381F36C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"/>
          <a:stretch/>
        </p:blipFill>
        <p:spPr>
          <a:xfrm>
            <a:off x="4167739" y="1079443"/>
            <a:ext cx="6181936" cy="54912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7FBD96-A021-4799-9830-405A58316EAF}"/>
              </a:ext>
            </a:extLst>
          </p:cNvPr>
          <p:cNvSpPr txBox="1"/>
          <p:nvPr/>
        </p:nvSpPr>
        <p:spPr>
          <a:xfrm>
            <a:off x="1319527" y="1857676"/>
            <a:ext cx="252139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/>
              <a:t>% Job</a:t>
            </a:r>
          </a:p>
          <a:p>
            <a:pPr algn="ctr"/>
            <a:r>
              <a:rPr lang="en-US" sz="2800"/>
              <a:t>advertisements </a:t>
            </a:r>
          </a:p>
          <a:p>
            <a:pPr algn="ctr"/>
            <a:r>
              <a:rPr lang="en-US" sz="2800"/>
              <a:t>(in ecology)</a:t>
            </a:r>
          </a:p>
          <a:p>
            <a:pPr algn="ctr"/>
            <a:r>
              <a:rPr lang="en-US" sz="2800"/>
              <a:t>mentioning</a:t>
            </a:r>
          </a:p>
          <a:p>
            <a:pPr algn="ctr"/>
            <a:r>
              <a:rPr lang="en-US" sz="2800"/>
              <a:t> stats + R</a:t>
            </a: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886674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hange My Mind Meme Maker">
            <a:extLst>
              <a:ext uri="{FF2B5EF4-FFF2-40B4-BE49-F238E27FC236}">
                <a16:creationId xmlns:a16="http://schemas.microsoft.com/office/drawing/2014/main" id="{052B08FB-54F5-4871-A275-9D38E54BCB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24" b="6667"/>
          <a:stretch/>
        </p:blipFill>
        <p:spPr bwMode="auto">
          <a:xfrm>
            <a:off x="9625" y="0"/>
            <a:ext cx="12192000" cy="6904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B2B3FE-43E9-48A8-9C43-7F598DC82315}"/>
              </a:ext>
            </a:extLst>
          </p:cNvPr>
          <p:cNvSpPr txBox="1"/>
          <p:nvPr/>
        </p:nvSpPr>
        <p:spPr>
          <a:xfrm rot="20208259">
            <a:off x="5299918" y="3462331"/>
            <a:ext cx="41984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/>
              <a:t>project supervision ==</a:t>
            </a:r>
          </a:p>
          <a:p>
            <a:pPr algn="ctr"/>
            <a:r>
              <a:rPr lang="en-US" sz="3200" b="1"/>
              <a:t>collaboration</a:t>
            </a:r>
            <a:endParaRPr lang="en-GB" sz="3200" b="1"/>
          </a:p>
        </p:txBody>
      </p:sp>
    </p:spTree>
    <p:extLst>
      <p:ext uri="{BB962C8B-B14F-4D97-AF65-F5344CB8AC3E}">
        <p14:creationId xmlns:p14="http://schemas.microsoft.com/office/powerpoint/2010/main" val="1309253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B187BE-F314-4D94-B134-CDDF910B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934" y="240631"/>
            <a:ext cx="10183294" cy="3522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A47257-03FD-419B-A460-AB8CCBBCBD7B}"/>
              </a:ext>
            </a:extLst>
          </p:cNvPr>
          <p:cNvSpPr txBox="1"/>
          <p:nvPr/>
        </p:nvSpPr>
        <p:spPr>
          <a:xfrm>
            <a:off x="539015" y="6025415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Juul 1961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CD71E6-4AC7-494D-B229-55FE6491C113}"/>
              </a:ext>
            </a:extLst>
          </p:cNvPr>
          <p:cNvSpPr txBox="1"/>
          <p:nvPr/>
        </p:nvSpPr>
        <p:spPr>
          <a:xfrm>
            <a:off x="2252438" y="4355676"/>
            <a:ext cx="86642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-We want a silver bullet (like, teachers: do better!)</a:t>
            </a:r>
          </a:p>
          <a:p>
            <a:r>
              <a:rPr lang="en-US" sz="3200"/>
              <a:t>-Overwhelming evidence suggests it's complicated</a:t>
            </a:r>
            <a:endParaRPr lang="en-GB" sz="3200"/>
          </a:p>
        </p:txBody>
      </p:sp>
    </p:spTree>
    <p:extLst>
      <p:ext uri="{BB962C8B-B14F-4D97-AF65-F5344CB8AC3E}">
        <p14:creationId xmlns:p14="http://schemas.microsoft.com/office/powerpoint/2010/main" val="4036774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nalytics Graph Logo Graphic by meisuseno · Creative Fabrica">
            <a:extLst>
              <a:ext uri="{FF2B5EF4-FFF2-40B4-BE49-F238E27FC236}">
                <a16:creationId xmlns:a16="http://schemas.microsoft.com/office/drawing/2014/main" id="{FE9FD4E5-C6A4-40F8-89EE-E463E6D4E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544" y="1128942"/>
            <a:ext cx="1010319" cy="77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e Chart Icon Vector Art, Icons, and Graphics for Free Download">
            <a:extLst>
              <a:ext uri="{FF2B5EF4-FFF2-40B4-BE49-F238E27FC236}">
                <a16:creationId xmlns:a16="http://schemas.microsoft.com/office/drawing/2014/main" id="{167A4B3B-B4BF-46F7-B879-D57028037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593" y="1191055"/>
            <a:ext cx="653246" cy="653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5238A98-02A1-462A-80A8-F46492117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70" y="158032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8AEA69-1A15-4C94-B9FD-4E47E1F47ED6}"/>
              </a:ext>
            </a:extLst>
          </p:cNvPr>
          <p:cNvSpPr txBox="1"/>
          <p:nvPr/>
        </p:nvSpPr>
        <p:spPr>
          <a:xfrm>
            <a:off x="870209" y="108970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80B56-D34C-4BF5-BD69-F8DBE4A0DBCC}"/>
              </a:ext>
            </a:extLst>
          </p:cNvPr>
          <p:cNvSpPr txBox="1"/>
          <p:nvPr/>
        </p:nvSpPr>
        <p:spPr>
          <a:xfrm>
            <a:off x="702370" y="2476033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B601D6-88B8-423B-8E2C-FD73A851ACCB}"/>
              </a:ext>
            </a:extLst>
          </p:cNvPr>
          <p:cNvCxnSpPr/>
          <p:nvPr/>
        </p:nvCxnSpPr>
        <p:spPr>
          <a:xfrm>
            <a:off x="2192737" y="205949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2F9880F8-D983-47C7-85C2-F8F75DEA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652" y="158032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7D875-7FFC-47A2-BF48-E7A8BF16D634}"/>
              </a:ext>
            </a:extLst>
          </p:cNvPr>
          <p:cNvSpPr txBox="1"/>
          <p:nvPr/>
        </p:nvSpPr>
        <p:spPr>
          <a:xfrm>
            <a:off x="3399491" y="108970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2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7CD88-D7DA-4A0B-8A4A-F236E56EA747}"/>
              </a:ext>
            </a:extLst>
          </p:cNvPr>
          <p:cNvSpPr txBox="1"/>
          <p:nvPr/>
        </p:nvSpPr>
        <p:spPr>
          <a:xfrm>
            <a:off x="3346592" y="2614532"/>
            <a:ext cx="87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fix data</a:t>
            </a:r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072C1D-45A3-4BFB-AE73-1CB77DDCE979}"/>
              </a:ext>
            </a:extLst>
          </p:cNvPr>
          <p:cNvCxnSpPr/>
          <p:nvPr/>
        </p:nvCxnSpPr>
        <p:spPr>
          <a:xfrm>
            <a:off x="4680118" y="206159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B9B158-A03C-4C21-883B-0D4CB3FED2C0}"/>
              </a:ext>
            </a:extLst>
          </p:cNvPr>
          <p:cNvCxnSpPr/>
          <p:nvPr/>
        </p:nvCxnSpPr>
        <p:spPr>
          <a:xfrm>
            <a:off x="7170911" y="213257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SPSS Software | University Information Technology">
            <a:extLst>
              <a:ext uri="{FF2B5EF4-FFF2-40B4-BE49-F238E27FC236}">
                <a16:creationId xmlns:a16="http://schemas.microsoft.com/office/drawing/2014/main" id="{8F816D88-28A2-48D9-8B3F-DEEF7E5A1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639" y="1459041"/>
            <a:ext cx="1301459" cy="10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lot Icon #336052 - Free Icons Library">
            <a:extLst>
              <a:ext uri="{FF2B5EF4-FFF2-40B4-BE49-F238E27FC236}">
                <a16:creationId xmlns:a16="http://schemas.microsoft.com/office/drawing/2014/main" id="{8ADA81A2-2A33-4972-83E9-CE63FD9FD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7908" y="1191056"/>
            <a:ext cx="653245" cy="65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PSS for the Classroom: Statistics and Graphs | Spss statistics, Graphing,  Statistics">
            <a:extLst>
              <a:ext uri="{FF2B5EF4-FFF2-40B4-BE49-F238E27FC236}">
                <a16:creationId xmlns:a16="http://schemas.microsoft.com/office/drawing/2014/main" id="{84151C94-2E97-465B-BBDA-9C250B25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38" y="1882718"/>
            <a:ext cx="697513" cy="73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39E1AB-A6D6-49D4-BA41-228C05E2B934}"/>
              </a:ext>
            </a:extLst>
          </p:cNvPr>
          <p:cNvCxnSpPr/>
          <p:nvPr/>
        </p:nvCxnSpPr>
        <p:spPr>
          <a:xfrm>
            <a:off x="9728712" y="213257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 descr="Microsoft Word logo and symbol, meaning, history, PNG">
            <a:extLst>
              <a:ext uri="{FF2B5EF4-FFF2-40B4-BE49-F238E27FC236}">
                <a16:creationId xmlns:a16="http://schemas.microsoft.com/office/drawing/2014/main" id="{C6A650D9-1F2A-4DCA-A0D1-1ECA67C5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3910" y="1608178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60C16A-36AA-47E6-8FBE-0D7CB1C5B290}"/>
              </a:ext>
            </a:extLst>
          </p:cNvPr>
          <p:cNvSpPr txBox="1"/>
          <p:nvPr/>
        </p:nvSpPr>
        <p:spPr>
          <a:xfrm>
            <a:off x="5478932" y="2614532"/>
            <a:ext cx="1498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software</a:t>
            </a:r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56C528-39C9-40F1-B3E6-074D8017EB9A}"/>
              </a:ext>
            </a:extLst>
          </p:cNvPr>
          <p:cNvSpPr txBox="1"/>
          <p:nvPr/>
        </p:nvSpPr>
        <p:spPr>
          <a:xfrm>
            <a:off x="8043690" y="2614532"/>
            <a:ext cx="1405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outputs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77B11B-CABC-4C38-8778-E18F4FC625AF}"/>
              </a:ext>
            </a:extLst>
          </p:cNvPr>
          <p:cNvSpPr txBox="1"/>
          <p:nvPr/>
        </p:nvSpPr>
        <p:spPr>
          <a:xfrm>
            <a:off x="10886633" y="2614532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37C0228-9C12-4681-B719-2CEE623EEF79}"/>
              </a:ext>
            </a:extLst>
          </p:cNvPr>
          <p:cNvSpPr/>
          <p:nvPr/>
        </p:nvSpPr>
        <p:spPr>
          <a:xfrm>
            <a:off x="461640" y="96589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2F7DD7F-8BE3-49F8-B5B5-2E17F4C51C9E}"/>
              </a:ext>
            </a:extLst>
          </p:cNvPr>
          <p:cNvSpPr/>
          <p:nvPr/>
        </p:nvSpPr>
        <p:spPr>
          <a:xfrm>
            <a:off x="2887110" y="948172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4FCE32B-21D4-4ABF-AC57-E06025CD7826}"/>
              </a:ext>
            </a:extLst>
          </p:cNvPr>
          <p:cNvSpPr/>
          <p:nvPr/>
        </p:nvSpPr>
        <p:spPr>
          <a:xfrm>
            <a:off x="10438588" y="1089709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D8BF32-859D-4136-88A8-5B0B53F3F37A}"/>
              </a:ext>
            </a:extLst>
          </p:cNvPr>
          <p:cNvSpPr/>
          <p:nvPr/>
        </p:nvSpPr>
        <p:spPr>
          <a:xfrm>
            <a:off x="7857908" y="1033234"/>
            <a:ext cx="1798880" cy="2271768"/>
          </a:xfrm>
          <a:custGeom>
            <a:avLst/>
            <a:gdLst>
              <a:gd name="connsiteX0" fmla="*/ 0 w 1798880"/>
              <a:gd name="connsiteY0" fmla="*/ 299819 h 2271768"/>
              <a:gd name="connsiteX1" fmla="*/ 299819 w 1798880"/>
              <a:gd name="connsiteY1" fmla="*/ 0 h 2271768"/>
              <a:gd name="connsiteX2" fmla="*/ 923425 w 1798880"/>
              <a:gd name="connsiteY2" fmla="*/ 0 h 2271768"/>
              <a:gd name="connsiteX3" fmla="*/ 1499061 w 1798880"/>
              <a:gd name="connsiteY3" fmla="*/ 0 h 2271768"/>
              <a:gd name="connsiteX4" fmla="*/ 1798880 w 1798880"/>
              <a:gd name="connsiteY4" fmla="*/ 299819 h 2271768"/>
              <a:gd name="connsiteX5" fmla="*/ 1798880 w 1798880"/>
              <a:gd name="connsiteY5" fmla="*/ 823753 h 2271768"/>
              <a:gd name="connsiteX6" fmla="*/ 1798880 w 1798880"/>
              <a:gd name="connsiteY6" fmla="*/ 1414572 h 2271768"/>
              <a:gd name="connsiteX7" fmla="*/ 1798880 w 1798880"/>
              <a:gd name="connsiteY7" fmla="*/ 1971949 h 2271768"/>
              <a:gd name="connsiteX8" fmla="*/ 1499061 w 1798880"/>
              <a:gd name="connsiteY8" fmla="*/ 2271768 h 2271768"/>
              <a:gd name="connsiteX9" fmla="*/ 923425 w 1798880"/>
              <a:gd name="connsiteY9" fmla="*/ 2271768 h 2271768"/>
              <a:gd name="connsiteX10" fmla="*/ 299819 w 1798880"/>
              <a:gd name="connsiteY10" fmla="*/ 2271768 h 2271768"/>
              <a:gd name="connsiteX11" fmla="*/ 0 w 1798880"/>
              <a:gd name="connsiteY11" fmla="*/ 1971949 h 2271768"/>
              <a:gd name="connsiteX12" fmla="*/ 0 w 1798880"/>
              <a:gd name="connsiteY12" fmla="*/ 1414572 h 2271768"/>
              <a:gd name="connsiteX13" fmla="*/ 0 w 1798880"/>
              <a:gd name="connsiteY13" fmla="*/ 890638 h 2271768"/>
              <a:gd name="connsiteX14" fmla="*/ 0 w 1798880"/>
              <a:gd name="connsiteY14" fmla="*/ 299819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8880" h="2271768" extrusionOk="0">
                <a:moveTo>
                  <a:pt x="0" y="299819"/>
                </a:moveTo>
                <a:cubicBezTo>
                  <a:pt x="-6608" y="130158"/>
                  <a:pt x="98626" y="13364"/>
                  <a:pt x="299819" y="0"/>
                </a:cubicBezTo>
                <a:cubicBezTo>
                  <a:pt x="570617" y="-31222"/>
                  <a:pt x="719539" y="64097"/>
                  <a:pt x="923425" y="0"/>
                </a:cubicBezTo>
                <a:cubicBezTo>
                  <a:pt x="1127311" y="-64097"/>
                  <a:pt x="1223568" y="49233"/>
                  <a:pt x="1499061" y="0"/>
                </a:cubicBezTo>
                <a:cubicBezTo>
                  <a:pt x="1622495" y="-23062"/>
                  <a:pt x="1808449" y="138806"/>
                  <a:pt x="1798880" y="299819"/>
                </a:cubicBezTo>
                <a:cubicBezTo>
                  <a:pt x="1802525" y="529022"/>
                  <a:pt x="1743198" y="617127"/>
                  <a:pt x="1798880" y="823753"/>
                </a:cubicBezTo>
                <a:cubicBezTo>
                  <a:pt x="1854562" y="1030379"/>
                  <a:pt x="1740342" y="1139386"/>
                  <a:pt x="1798880" y="1414572"/>
                </a:cubicBezTo>
                <a:cubicBezTo>
                  <a:pt x="1857418" y="1689758"/>
                  <a:pt x="1739099" y="1849961"/>
                  <a:pt x="1798880" y="1971949"/>
                </a:cubicBezTo>
                <a:cubicBezTo>
                  <a:pt x="1784204" y="2161811"/>
                  <a:pt x="1637521" y="2240307"/>
                  <a:pt x="1499061" y="2271768"/>
                </a:cubicBezTo>
                <a:cubicBezTo>
                  <a:pt x="1371110" y="2299695"/>
                  <a:pt x="1200054" y="2245326"/>
                  <a:pt x="923425" y="2271768"/>
                </a:cubicBezTo>
                <a:cubicBezTo>
                  <a:pt x="646796" y="2298210"/>
                  <a:pt x="611144" y="2206544"/>
                  <a:pt x="299819" y="2271768"/>
                </a:cubicBezTo>
                <a:cubicBezTo>
                  <a:pt x="163072" y="2243271"/>
                  <a:pt x="3839" y="2135059"/>
                  <a:pt x="0" y="1971949"/>
                </a:cubicBezTo>
                <a:cubicBezTo>
                  <a:pt x="-52785" y="1734642"/>
                  <a:pt x="22861" y="1544578"/>
                  <a:pt x="0" y="1414572"/>
                </a:cubicBezTo>
                <a:cubicBezTo>
                  <a:pt x="-22861" y="1284566"/>
                  <a:pt x="20014" y="1075176"/>
                  <a:pt x="0" y="890638"/>
                </a:cubicBezTo>
                <a:cubicBezTo>
                  <a:pt x="-20014" y="706100"/>
                  <a:pt x="45096" y="582839"/>
                  <a:pt x="0" y="299819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EA39DCD-9657-4EE0-81CB-02EE31939ACE}"/>
              </a:ext>
            </a:extLst>
          </p:cNvPr>
          <p:cNvSpPr/>
          <p:nvPr/>
        </p:nvSpPr>
        <p:spPr>
          <a:xfrm>
            <a:off x="5431509" y="1033234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89A744-81C8-4B35-B5CB-0F9C751A79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47675" y="4452110"/>
            <a:ext cx="2091866" cy="1620907"/>
          </a:xfrm>
          <a:prstGeom prst="rect">
            <a:avLst/>
          </a:prstGeom>
        </p:spPr>
      </p:pic>
      <p:pic>
        <p:nvPicPr>
          <p:cNvPr id="1042" name="Picture 18" descr="Black text file 5 icon - Free black file icons">
            <a:extLst>
              <a:ext uri="{FF2B5EF4-FFF2-40B4-BE49-F238E27FC236}">
                <a16:creationId xmlns:a16="http://schemas.microsoft.com/office/drawing/2014/main" id="{72E9A28A-171F-46D4-A6D9-3B07C26A5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805" y="4389212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4F563DE-87D0-49F9-B17F-E798546D0A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2761" y="5652244"/>
            <a:ext cx="538273" cy="417087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12AF9138-C1B8-46C6-B8D3-7140B334C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01" y="4649000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5C98924-276F-45C6-B963-01AC923E0542}"/>
              </a:ext>
            </a:extLst>
          </p:cNvPr>
          <p:cNvSpPr txBox="1"/>
          <p:nvPr/>
        </p:nvSpPr>
        <p:spPr>
          <a:xfrm>
            <a:off x="1799740" y="4158387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CF772A-286B-453F-AF7B-4ABE6CF4A0B2}"/>
              </a:ext>
            </a:extLst>
          </p:cNvPr>
          <p:cNvSpPr txBox="1"/>
          <p:nvPr/>
        </p:nvSpPr>
        <p:spPr>
          <a:xfrm>
            <a:off x="1900180" y="5544711"/>
            <a:ext cx="599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tidy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56477DC-CF91-405E-8CBC-DF8491214FCC}"/>
              </a:ext>
            </a:extLst>
          </p:cNvPr>
          <p:cNvSpPr/>
          <p:nvPr/>
        </p:nvSpPr>
        <p:spPr>
          <a:xfrm>
            <a:off x="1391171" y="4034573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3824A2-E46A-410D-A90F-B5040D66C400}"/>
              </a:ext>
            </a:extLst>
          </p:cNvPr>
          <p:cNvSpPr txBox="1"/>
          <p:nvPr/>
        </p:nvSpPr>
        <p:spPr>
          <a:xfrm>
            <a:off x="3403194" y="50778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02DEC4-0A5C-45A5-AF3F-41CB5ED91CE5}"/>
              </a:ext>
            </a:extLst>
          </p:cNvPr>
          <p:cNvSpPr txBox="1"/>
          <p:nvPr/>
        </p:nvSpPr>
        <p:spPr>
          <a:xfrm>
            <a:off x="5812890" y="498579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479F9B5-B499-4236-BB6E-AD69EB1531F6}"/>
              </a:ext>
            </a:extLst>
          </p:cNvPr>
          <p:cNvSpPr/>
          <p:nvPr/>
        </p:nvSpPr>
        <p:spPr>
          <a:xfrm>
            <a:off x="4235472" y="4555599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E879E68-C234-41B4-BB04-790C8213EA62}"/>
              </a:ext>
            </a:extLst>
          </p:cNvPr>
          <p:cNvSpPr/>
          <p:nvPr/>
        </p:nvSpPr>
        <p:spPr>
          <a:xfrm>
            <a:off x="4235472" y="4982253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FD1510BB-3323-4BFD-856B-898737294372}"/>
              </a:ext>
            </a:extLst>
          </p:cNvPr>
          <p:cNvSpPr/>
          <p:nvPr/>
        </p:nvSpPr>
        <p:spPr>
          <a:xfrm>
            <a:off x="4262337" y="5311483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E3BFA8B-F80E-4001-AC96-83B4F67FA3A9}"/>
              </a:ext>
            </a:extLst>
          </p:cNvPr>
          <p:cNvCxnSpPr/>
          <p:nvPr/>
        </p:nvCxnSpPr>
        <p:spPr>
          <a:xfrm>
            <a:off x="8746179" y="5186840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14" descr="Microsoft Word logo and symbol, meaning, history, PNG">
            <a:extLst>
              <a:ext uri="{FF2B5EF4-FFF2-40B4-BE49-F238E27FC236}">
                <a16:creationId xmlns:a16="http://schemas.microsoft.com/office/drawing/2014/main" id="{998F0A6B-497C-4390-9130-95144A466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1377" y="4662446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2D781D6-5D74-47DA-95F1-15A17F466004}"/>
              </a:ext>
            </a:extLst>
          </p:cNvPr>
          <p:cNvSpPr txBox="1"/>
          <p:nvPr/>
        </p:nvSpPr>
        <p:spPr>
          <a:xfrm>
            <a:off x="9904100" y="5668800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93D2057-5608-4C63-8088-7C3FD9C0626F}"/>
              </a:ext>
            </a:extLst>
          </p:cNvPr>
          <p:cNvSpPr/>
          <p:nvPr/>
        </p:nvSpPr>
        <p:spPr>
          <a:xfrm>
            <a:off x="9456055" y="4143977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746598-5934-4394-969F-53FF144B8836}"/>
              </a:ext>
            </a:extLst>
          </p:cNvPr>
          <p:cNvSpPr/>
          <p:nvPr/>
        </p:nvSpPr>
        <p:spPr>
          <a:xfrm>
            <a:off x="8624236" y="3850105"/>
            <a:ext cx="2924274" cy="2810576"/>
          </a:xfrm>
          <a:prstGeom prst="roundRect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99A51-F35E-47C7-BB3A-C616E6B1FA75}"/>
              </a:ext>
            </a:extLst>
          </p:cNvPr>
          <p:cNvSpPr txBox="1"/>
          <p:nvPr/>
        </p:nvSpPr>
        <p:spPr>
          <a:xfrm>
            <a:off x="3403194" y="-57339"/>
            <a:ext cx="60245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Two collaborative models</a:t>
            </a:r>
            <a:endParaRPr lang="en-GB" sz="4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3D83BF-FF1E-4C79-8EB3-39F13E3E8D65}"/>
              </a:ext>
            </a:extLst>
          </p:cNvPr>
          <p:cNvSpPr txBox="1"/>
          <p:nvPr/>
        </p:nvSpPr>
        <p:spPr>
          <a:xfrm>
            <a:off x="192506" y="327381"/>
            <a:ext cx="393056" cy="58477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1</a:t>
            </a:r>
            <a:endParaRPr lang="en-GB" sz="3200" b="1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CFF09F5-1AEE-4466-8712-0C588E60F3FF}"/>
              </a:ext>
            </a:extLst>
          </p:cNvPr>
          <p:cNvSpPr txBox="1"/>
          <p:nvPr/>
        </p:nvSpPr>
        <p:spPr>
          <a:xfrm>
            <a:off x="855768" y="3608469"/>
            <a:ext cx="393056" cy="58477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2</a:t>
            </a:r>
            <a:endParaRPr lang="en-GB" sz="3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114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nalytics Graph Logo Graphic by meisuseno · Creative Fabrica">
            <a:extLst>
              <a:ext uri="{FF2B5EF4-FFF2-40B4-BE49-F238E27FC236}">
                <a16:creationId xmlns:a16="http://schemas.microsoft.com/office/drawing/2014/main" id="{FE9FD4E5-C6A4-40F8-89EE-E463E6D4E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169" y="2154448"/>
            <a:ext cx="1010319" cy="77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e Chart Icon Vector Art, Icons, and Graphics for Free Download">
            <a:extLst>
              <a:ext uri="{FF2B5EF4-FFF2-40B4-BE49-F238E27FC236}">
                <a16:creationId xmlns:a16="http://schemas.microsoft.com/office/drawing/2014/main" id="{167A4B3B-B4BF-46F7-B879-D57028037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218" y="2216561"/>
            <a:ext cx="653246" cy="653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5238A98-02A1-462A-80A8-F46492117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95" y="2605828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8AEA69-1A15-4C94-B9FD-4E47E1F47ED6}"/>
              </a:ext>
            </a:extLst>
          </p:cNvPr>
          <p:cNvSpPr txBox="1"/>
          <p:nvPr/>
        </p:nvSpPr>
        <p:spPr>
          <a:xfrm>
            <a:off x="725834" y="211521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80B56-D34C-4BF5-BD69-F8DBE4A0DBCC}"/>
              </a:ext>
            </a:extLst>
          </p:cNvPr>
          <p:cNvSpPr txBox="1"/>
          <p:nvPr/>
        </p:nvSpPr>
        <p:spPr>
          <a:xfrm>
            <a:off x="557995" y="3501539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B601D6-88B8-423B-8E2C-FD73A851ACCB}"/>
              </a:ext>
            </a:extLst>
          </p:cNvPr>
          <p:cNvCxnSpPr/>
          <p:nvPr/>
        </p:nvCxnSpPr>
        <p:spPr>
          <a:xfrm>
            <a:off x="2048362" y="308499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2F9880F8-D983-47C7-85C2-F8F75DEA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277" y="2605828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7D875-7FFC-47A2-BF48-E7A8BF16D634}"/>
              </a:ext>
            </a:extLst>
          </p:cNvPr>
          <p:cNvSpPr txBox="1"/>
          <p:nvPr/>
        </p:nvSpPr>
        <p:spPr>
          <a:xfrm>
            <a:off x="3255116" y="211521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2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7CD88-D7DA-4A0B-8A4A-F236E56EA747}"/>
              </a:ext>
            </a:extLst>
          </p:cNvPr>
          <p:cNvSpPr txBox="1"/>
          <p:nvPr/>
        </p:nvSpPr>
        <p:spPr>
          <a:xfrm>
            <a:off x="3202217" y="3640038"/>
            <a:ext cx="87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fix data</a:t>
            </a:r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072C1D-45A3-4BFB-AE73-1CB77DDCE979}"/>
              </a:ext>
            </a:extLst>
          </p:cNvPr>
          <p:cNvCxnSpPr/>
          <p:nvPr/>
        </p:nvCxnSpPr>
        <p:spPr>
          <a:xfrm>
            <a:off x="4535743" y="308709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B9B158-A03C-4C21-883B-0D4CB3FED2C0}"/>
              </a:ext>
            </a:extLst>
          </p:cNvPr>
          <p:cNvCxnSpPr/>
          <p:nvPr/>
        </p:nvCxnSpPr>
        <p:spPr>
          <a:xfrm>
            <a:off x="7026536" y="315807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SPSS Software | University Information Technology">
            <a:extLst>
              <a:ext uri="{FF2B5EF4-FFF2-40B4-BE49-F238E27FC236}">
                <a16:creationId xmlns:a16="http://schemas.microsoft.com/office/drawing/2014/main" id="{8F816D88-28A2-48D9-8B3F-DEEF7E5A1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264" y="2484547"/>
            <a:ext cx="1301459" cy="10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lot Icon #336052 - Free Icons Library">
            <a:extLst>
              <a:ext uri="{FF2B5EF4-FFF2-40B4-BE49-F238E27FC236}">
                <a16:creationId xmlns:a16="http://schemas.microsoft.com/office/drawing/2014/main" id="{8ADA81A2-2A33-4972-83E9-CE63FD9FD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533" y="2216562"/>
            <a:ext cx="653245" cy="65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PSS for the Classroom: Statistics and Graphs | Spss statistics, Graphing,  Statistics">
            <a:extLst>
              <a:ext uri="{FF2B5EF4-FFF2-40B4-BE49-F238E27FC236}">
                <a16:creationId xmlns:a16="http://schemas.microsoft.com/office/drawing/2014/main" id="{84151C94-2E97-465B-BBDA-9C250B25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363" y="2908224"/>
            <a:ext cx="697513" cy="73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39E1AB-A6D6-49D4-BA41-228C05E2B934}"/>
              </a:ext>
            </a:extLst>
          </p:cNvPr>
          <p:cNvCxnSpPr/>
          <p:nvPr/>
        </p:nvCxnSpPr>
        <p:spPr>
          <a:xfrm>
            <a:off x="9584337" y="315807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 descr="Microsoft Word logo and symbol, meaning, history, PNG">
            <a:extLst>
              <a:ext uri="{FF2B5EF4-FFF2-40B4-BE49-F238E27FC236}">
                <a16:creationId xmlns:a16="http://schemas.microsoft.com/office/drawing/2014/main" id="{C6A650D9-1F2A-4DCA-A0D1-1ECA67C5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9535" y="2633684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60C16A-36AA-47E6-8FBE-0D7CB1C5B290}"/>
              </a:ext>
            </a:extLst>
          </p:cNvPr>
          <p:cNvSpPr txBox="1"/>
          <p:nvPr/>
        </p:nvSpPr>
        <p:spPr>
          <a:xfrm>
            <a:off x="5334557" y="3640038"/>
            <a:ext cx="1498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software</a:t>
            </a:r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56C528-39C9-40F1-B3E6-074D8017EB9A}"/>
              </a:ext>
            </a:extLst>
          </p:cNvPr>
          <p:cNvSpPr txBox="1"/>
          <p:nvPr/>
        </p:nvSpPr>
        <p:spPr>
          <a:xfrm>
            <a:off x="7899315" y="3640038"/>
            <a:ext cx="1405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outputs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77B11B-CABC-4C38-8778-E18F4FC625AF}"/>
              </a:ext>
            </a:extLst>
          </p:cNvPr>
          <p:cNvSpPr txBox="1"/>
          <p:nvPr/>
        </p:nvSpPr>
        <p:spPr>
          <a:xfrm>
            <a:off x="10742258" y="3640038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37C0228-9C12-4681-B719-2CEE623EEF79}"/>
              </a:ext>
            </a:extLst>
          </p:cNvPr>
          <p:cNvSpPr/>
          <p:nvPr/>
        </p:nvSpPr>
        <p:spPr>
          <a:xfrm>
            <a:off x="317265" y="1991401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2F7DD7F-8BE3-49F8-B5B5-2E17F4C51C9E}"/>
              </a:ext>
            </a:extLst>
          </p:cNvPr>
          <p:cNvSpPr/>
          <p:nvPr/>
        </p:nvSpPr>
        <p:spPr>
          <a:xfrm>
            <a:off x="2742735" y="1973678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4FCE32B-21D4-4ABF-AC57-E06025CD7826}"/>
              </a:ext>
            </a:extLst>
          </p:cNvPr>
          <p:cNvSpPr/>
          <p:nvPr/>
        </p:nvSpPr>
        <p:spPr>
          <a:xfrm>
            <a:off x="10294213" y="211521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D8BF32-859D-4136-88A8-5B0B53F3F37A}"/>
              </a:ext>
            </a:extLst>
          </p:cNvPr>
          <p:cNvSpPr/>
          <p:nvPr/>
        </p:nvSpPr>
        <p:spPr>
          <a:xfrm>
            <a:off x="7713533" y="2058740"/>
            <a:ext cx="1798880" cy="2271768"/>
          </a:xfrm>
          <a:custGeom>
            <a:avLst/>
            <a:gdLst>
              <a:gd name="connsiteX0" fmla="*/ 0 w 1798880"/>
              <a:gd name="connsiteY0" fmla="*/ 299819 h 2271768"/>
              <a:gd name="connsiteX1" fmla="*/ 299819 w 1798880"/>
              <a:gd name="connsiteY1" fmla="*/ 0 h 2271768"/>
              <a:gd name="connsiteX2" fmla="*/ 923425 w 1798880"/>
              <a:gd name="connsiteY2" fmla="*/ 0 h 2271768"/>
              <a:gd name="connsiteX3" fmla="*/ 1499061 w 1798880"/>
              <a:gd name="connsiteY3" fmla="*/ 0 h 2271768"/>
              <a:gd name="connsiteX4" fmla="*/ 1798880 w 1798880"/>
              <a:gd name="connsiteY4" fmla="*/ 299819 h 2271768"/>
              <a:gd name="connsiteX5" fmla="*/ 1798880 w 1798880"/>
              <a:gd name="connsiteY5" fmla="*/ 823753 h 2271768"/>
              <a:gd name="connsiteX6" fmla="*/ 1798880 w 1798880"/>
              <a:gd name="connsiteY6" fmla="*/ 1414572 h 2271768"/>
              <a:gd name="connsiteX7" fmla="*/ 1798880 w 1798880"/>
              <a:gd name="connsiteY7" fmla="*/ 1971949 h 2271768"/>
              <a:gd name="connsiteX8" fmla="*/ 1499061 w 1798880"/>
              <a:gd name="connsiteY8" fmla="*/ 2271768 h 2271768"/>
              <a:gd name="connsiteX9" fmla="*/ 923425 w 1798880"/>
              <a:gd name="connsiteY9" fmla="*/ 2271768 h 2271768"/>
              <a:gd name="connsiteX10" fmla="*/ 299819 w 1798880"/>
              <a:gd name="connsiteY10" fmla="*/ 2271768 h 2271768"/>
              <a:gd name="connsiteX11" fmla="*/ 0 w 1798880"/>
              <a:gd name="connsiteY11" fmla="*/ 1971949 h 2271768"/>
              <a:gd name="connsiteX12" fmla="*/ 0 w 1798880"/>
              <a:gd name="connsiteY12" fmla="*/ 1414572 h 2271768"/>
              <a:gd name="connsiteX13" fmla="*/ 0 w 1798880"/>
              <a:gd name="connsiteY13" fmla="*/ 890638 h 2271768"/>
              <a:gd name="connsiteX14" fmla="*/ 0 w 1798880"/>
              <a:gd name="connsiteY14" fmla="*/ 299819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8880" h="2271768" extrusionOk="0">
                <a:moveTo>
                  <a:pt x="0" y="299819"/>
                </a:moveTo>
                <a:cubicBezTo>
                  <a:pt x="-6608" y="130158"/>
                  <a:pt x="98626" y="13364"/>
                  <a:pt x="299819" y="0"/>
                </a:cubicBezTo>
                <a:cubicBezTo>
                  <a:pt x="570617" y="-31222"/>
                  <a:pt x="719539" y="64097"/>
                  <a:pt x="923425" y="0"/>
                </a:cubicBezTo>
                <a:cubicBezTo>
                  <a:pt x="1127311" y="-64097"/>
                  <a:pt x="1223568" y="49233"/>
                  <a:pt x="1499061" y="0"/>
                </a:cubicBezTo>
                <a:cubicBezTo>
                  <a:pt x="1622495" y="-23062"/>
                  <a:pt x="1808449" y="138806"/>
                  <a:pt x="1798880" y="299819"/>
                </a:cubicBezTo>
                <a:cubicBezTo>
                  <a:pt x="1802525" y="529022"/>
                  <a:pt x="1743198" y="617127"/>
                  <a:pt x="1798880" y="823753"/>
                </a:cubicBezTo>
                <a:cubicBezTo>
                  <a:pt x="1854562" y="1030379"/>
                  <a:pt x="1740342" y="1139386"/>
                  <a:pt x="1798880" y="1414572"/>
                </a:cubicBezTo>
                <a:cubicBezTo>
                  <a:pt x="1857418" y="1689758"/>
                  <a:pt x="1739099" y="1849961"/>
                  <a:pt x="1798880" y="1971949"/>
                </a:cubicBezTo>
                <a:cubicBezTo>
                  <a:pt x="1784204" y="2161811"/>
                  <a:pt x="1637521" y="2240307"/>
                  <a:pt x="1499061" y="2271768"/>
                </a:cubicBezTo>
                <a:cubicBezTo>
                  <a:pt x="1371110" y="2299695"/>
                  <a:pt x="1200054" y="2245326"/>
                  <a:pt x="923425" y="2271768"/>
                </a:cubicBezTo>
                <a:cubicBezTo>
                  <a:pt x="646796" y="2298210"/>
                  <a:pt x="611144" y="2206544"/>
                  <a:pt x="299819" y="2271768"/>
                </a:cubicBezTo>
                <a:cubicBezTo>
                  <a:pt x="163072" y="2243271"/>
                  <a:pt x="3839" y="2135059"/>
                  <a:pt x="0" y="1971949"/>
                </a:cubicBezTo>
                <a:cubicBezTo>
                  <a:pt x="-52785" y="1734642"/>
                  <a:pt x="22861" y="1544578"/>
                  <a:pt x="0" y="1414572"/>
                </a:cubicBezTo>
                <a:cubicBezTo>
                  <a:pt x="-22861" y="1284566"/>
                  <a:pt x="20014" y="1075176"/>
                  <a:pt x="0" y="890638"/>
                </a:cubicBezTo>
                <a:cubicBezTo>
                  <a:pt x="-20014" y="706100"/>
                  <a:pt x="45096" y="582839"/>
                  <a:pt x="0" y="299819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EA39DCD-9657-4EE0-81CB-02EE31939ACE}"/>
              </a:ext>
            </a:extLst>
          </p:cNvPr>
          <p:cNvSpPr/>
          <p:nvPr/>
        </p:nvSpPr>
        <p:spPr>
          <a:xfrm>
            <a:off x="5287134" y="2058740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8C3227-10F6-45D2-8C9D-4F4991BB3D84}"/>
              </a:ext>
            </a:extLst>
          </p:cNvPr>
          <p:cNvSpPr txBox="1"/>
          <p:nvPr/>
        </p:nvSpPr>
        <p:spPr>
          <a:xfrm>
            <a:off x="2836902" y="282189"/>
            <a:ext cx="6518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Non-reproducible workflow</a:t>
            </a:r>
            <a:endParaRPr lang="en-GB" sz="440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8E555D1-9E72-4144-B5BD-C4BD8861F2F0}"/>
              </a:ext>
            </a:extLst>
          </p:cNvPr>
          <p:cNvSpPr/>
          <p:nvPr/>
        </p:nvSpPr>
        <p:spPr>
          <a:xfrm>
            <a:off x="6216708" y="4480284"/>
            <a:ext cx="5303520" cy="1099035"/>
          </a:xfrm>
          <a:custGeom>
            <a:avLst/>
            <a:gdLst>
              <a:gd name="connsiteX0" fmla="*/ 2656572 w 2656572"/>
              <a:gd name="connsiteY0" fmla="*/ 48126 h 664143"/>
              <a:gd name="connsiteX1" fmla="*/ 2589196 w 2656572"/>
              <a:gd name="connsiteY1" fmla="*/ 163629 h 664143"/>
              <a:gd name="connsiteX2" fmla="*/ 2367815 w 2656572"/>
              <a:gd name="connsiteY2" fmla="*/ 346509 h 664143"/>
              <a:gd name="connsiteX3" fmla="*/ 2204185 w 2656572"/>
              <a:gd name="connsiteY3" fmla="*/ 442762 h 664143"/>
              <a:gd name="connsiteX4" fmla="*/ 1982804 w 2656572"/>
              <a:gd name="connsiteY4" fmla="*/ 558265 h 664143"/>
              <a:gd name="connsiteX5" fmla="*/ 1896177 w 2656572"/>
              <a:gd name="connsiteY5" fmla="*/ 596766 h 664143"/>
              <a:gd name="connsiteX6" fmla="*/ 1732547 w 2656572"/>
              <a:gd name="connsiteY6" fmla="*/ 654518 h 664143"/>
              <a:gd name="connsiteX7" fmla="*/ 1645920 w 2656572"/>
              <a:gd name="connsiteY7" fmla="*/ 664143 h 664143"/>
              <a:gd name="connsiteX8" fmla="*/ 943276 w 2656572"/>
              <a:gd name="connsiteY8" fmla="*/ 654518 h 664143"/>
              <a:gd name="connsiteX9" fmla="*/ 837398 w 2656572"/>
              <a:gd name="connsiteY9" fmla="*/ 635267 h 664143"/>
              <a:gd name="connsiteX10" fmla="*/ 760396 w 2656572"/>
              <a:gd name="connsiteY10" fmla="*/ 625642 h 664143"/>
              <a:gd name="connsiteX11" fmla="*/ 596766 w 2656572"/>
              <a:gd name="connsiteY11" fmla="*/ 606391 h 664143"/>
              <a:gd name="connsiteX12" fmla="*/ 548640 w 2656572"/>
              <a:gd name="connsiteY12" fmla="*/ 596766 h 664143"/>
              <a:gd name="connsiteX13" fmla="*/ 423511 w 2656572"/>
              <a:gd name="connsiteY13" fmla="*/ 577516 h 664143"/>
              <a:gd name="connsiteX14" fmla="*/ 365760 w 2656572"/>
              <a:gd name="connsiteY14" fmla="*/ 558265 h 664143"/>
              <a:gd name="connsiteX15" fmla="*/ 298383 w 2656572"/>
              <a:gd name="connsiteY15" fmla="*/ 519764 h 664143"/>
              <a:gd name="connsiteX16" fmla="*/ 259882 w 2656572"/>
              <a:gd name="connsiteY16" fmla="*/ 500513 h 664143"/>
              <a:gd name="connsiteX17" fmla="*/ 231006 w 2656572"/>
              <a:gd name="connsiteY17" fmla="*/ 481263 h 664143"/>
              <a:gd name="connsiteX18" fmla="*/ 173255 w 2656572"/>
              <a:gd name="connsiteY18" fmla="*/ 452387 h 664143"/>
              <a:gd name="connsiteX19" fmla="*/ 144379 w 2656572"/>
              <a:gd name="connsiteY19" fmla="*/ 404261 h 664143"/>
              <a:gd name="connsiteX20" fmla="*/ 105878 w 2656572"/>
              <a:gd name="connsiteY20" fmla="*/ 394636 h 664143"/>
              <a:gd name="connsiteX21" fmla="*/ 86627 w 2656572"/>
              <a:gd name="connsiteY21" fmla="*/ 346509 h 664143"/>
              <a:gd name="connsiteX22" fmla="*/ 57751 w 2656572"/>
              <a:gd name="connsiteY22" fmla="*/ 317633 h 664143"/>
              <a:gd name="connsiteX23" fmla="*/ 48126 w 2656572"/>
              <a:gd name="connsiteY23" fmla="*/ 288758 h 664143"/>
              <a:gd name="connsiteX24" fmla="*/ 28876 w 2656572"/>
              <a:gd name="connsiteY24" fmla="*/ 240631 h 664143"/>
              <a:gd name="connsiteX25" fmla="*/ 19250 w 2656572"/>
              <a:gd name="connsiteY25" fmla="*/ 192505 h 664143"/>
              <a:gd name="connsiteX26" fmla="*/ 0 w 2656572"/>
              <a:gd name="connsiteY26" fmla="*/ 0 h 66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56572" h="664143">
                <a:moveTo>
                  <a:pt x="2656572" y="48126"/>
                </a:moveTo>
                <a:cubicBezTo>
                  <a:pt x="2634113" y="86627"/>
                  <a:pt x="2622879" y="134437"/>
                  <a:pt x="2589196" y="163629"/>
                </a:cubicBezTo>
                <a:cubicBezTo>
                  <a:pt x="2543817" y="202958"/>
                  <a:pt x="2433676" y="304358"/>
                  <a:pt x="2367815" y="346509"/>
                </a:cubicBezTo>
                <a:cubicBezTo>
                  <a:pt x="2314516" y="380620"/>
                  <a:pt x="2255678" y="405981"/>
                  <a:pt x="2204185" y="442762"/>
                </a:cubicBezTo>
                <a:cubicBezTo>
                  <a:pt x="2090407" y="524031"/>
                  <a:pt x="2163728" y="478658"/>
                  <a:pt x="1982804" y="558265"/>
                </a:cubicBezTo>
                <a:lnTo>
                  <a:pt x="1896177" y="596766"/>
                </a:lnTo>
                <a:cubicBezTo>
                  <a:pt x="1836281" y="622971"/>
                  <a:pt x="1799741" y="640372"/>
                  <a:pt x="1732547" y="654518"/>
                </a:cubicBezTo>
                <a:cubicBezTo>
                  <a:pt x="1704117" y="660503"/>
                  <a:pt x="1674796" y="660935"/>
                  <a:pt x="1645920" y="664143"/>
                </a:cubicBezTo>
                <a:cubicBezTo>
                  <a:pt x="1411705" y="660935"/>
                  <a:pt x="1177363" y="662878"/>
                  <a:pt x="943276" y="654518"/>
                </a:cubicBezTo>
                <a:cubicBezTo>
                  <a:pt x="907428" y="653238"/>
                  <a:pt x="872830" y="640862"/>
                  <a:pt x="837398" y="635267"/>
                </a:cubicBezTo>
                <a:cubicBezTo>
                  <a:pt x="811847" y="631233"/>
                  <a:pt x="786086" y="628664"/>
                  <a:pt x="760396" y="625642"/>
                </a:cubicBezTo>
                <a:cubicBezTo>
                  <a:pt x="722465" y="621180"/>
                  <a:pt x="636352" y="612481"/>
                  <a:pt x="596766" y="606391"/>
                </a:cubicBezTo>
                <a:cubicBezTo>
                  <a:pt x="580597" y="603903"/>
                  <a:pt x="564736" y="599692"/>
                  <a:pt x="548640" y="596766"/>
                </a:cubicBezTo>
                <a:cubicBezTo>
                  <a:pt x="499673" y="587863"/>
                  <a:pt x="473981" y="584726"/>
                  <a:pt x="423511" y="577516"/>
                </a:cubicBezTo>
                <a:cubicBezTo>
                  <a:pt x="404261" y="571099"/>
                  <a:pt x="384184" y="566768"/>
                  <a:pt x="365760" y="558265"/>
                </a:cubicBezTo>
                <a:cubicBezTo>
                  <a:pt x="342274" y="547425"/>
                  <a:pt x="321092" y="532151"/>
                  <a:pt x="298383" y="519764"/>
                </a:cubicBezTo>
                <a:cubicBezTo>
                  <a:pt x="285786" y="512893"/>
                  <a:pt x="272340" y="507632"/>
                  <a:pt x="259882" y="500513"/>
                </a:cubicBezTo>
                <a:cubicBezTo>
                  <a:pt x="249838" y="494774"/>
                  <a:pt x="241118" y="486881"/>
                  <a:pt x="231006" y="481263"/>
                </a:cubicBezTo>
                <a:cubicBezTo>
                  <a:pt x="212192" y="470811"/>
                  <a:pt x="192505" y="462012"/>
                  <a:pt x="173255" y="452387"/>
                </a:cubicBezTo>
                <a:cubicBezTo>
                  <a:pt x="163630" y="436345"/>
                  <a:pt x="158583" y="416436"/>
                  <a:pt x="144379" y="404261"/>
                </a:cubicBezTo>
                <a:cubicBezTo>
                  <a:pt x="134335" y="395652"/>
                  <a:pt x="115232" y="403990"/>
                  <a:pt x="105878" y="394636"/>
                </a:cubicBezTo>
                <a:cubicBezTo>
                  <a:pt x="93661" y="382419"/>
                  <a:pt x="95784" y="361161"/>
                  <a:pt x="86627" y="346509"/>
                </a:cubicBezTo>
                <a:cubicBezTo>
                  <a:pt x="79412" y="334966"/>
                  <a:pt x="67376" y="327258"/>
                  <a:pt x="57751" y="317633"/>
                </a:cubicBezTo>
                <a:cubicBezTo>
                  <a:pt x="54543" y="308008"/>
                  <a:pt x="51688" y="298258"/>
                  <a:pt x="48126" y="288758"/>
                </a:cubicBezTo>
                <a:cubicBezTo>
                  <a:pt x="42059" y="272580"/>
                  <a:pt x="33841" y="257180"/>
                  <a:pt x="28876" y="240631"/>
                </a:cubicBezTo>
                <a:cubicBezTo>
                  <a:pt x="24175" y="224961"/>
                  <a:pt x="22459" y="208547"/>
                  <a:pt x="19250" y="192505"/>
                </a:cubicBezTo>
                <a:cubicBezTo>
                  <a:pt x="9227" y="12087"/>
                  <a:pt x="35492" y="70984"/>
                  <a:pt x="0" y="0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9F8CDFA-A02D-47D1-9305-4E2ED68CF04B}"/>
              </a:ext>
            </a:extLst>
          </p:cNvPr>
          <p:cNvSpPr/>
          <p:nvPr/>
        </p:nvSpPr>
        <p:spPr>
          <a:xfrm rot="10800000">
            <a:off x="5990626" y="1234039"/>
            <a:ext cx="5282986" cy="642913"/>
          </a:xfrm>
          <a:custGeom>
            <a:avLst/>
            <a:gdLst>
              <a:gd name="connsiteX0" fmla="*/ 2656572 w 2656572"/>
              <a:gd name="connsiteY0" fmla="*/ 48126 h 664143"/>
              <a:gd name="connsiteX1" fmla="*/ 2589196 w 2656572"/>
              <a:gd name="connsiteY1" fmla="*/ 163629 h 664143"/>
              <a:gd name="connsiteX2" fmla="*/ 2367815 w 2656572"/>
              <a:gd name="connsiteY2" fmla="*/ 346509 h 664143"/>
              <a:gd name="connsiteX3" fmla="*/ 2204185 w 2656572"/>
              <a:gd name="connsiteY3" fmla="*/ 442762 h 664143"/>
              <a:gd name="connsiteX4" fmla="*/ 1982804 w 2656572"/>
              <a:gd name="connsiteY4" fmla="*/ 558265 h 664143"/>
              <a:gd name="connsiteX5" fmla="*/ 1896177 w 2656572"/>
              <a:gd name="connsiteY5" fmla="*/ 596766 h 664143"/>
              <a:gd name="connsiteX6" fmla="*/ 1732547 w 2656572"/>
              <a:gd name="connsiteY6" fmla="*/ 654518 h 664143"/>
              <a:gd name="connsiteX7" fmla="*/ 1645920 w 2656572"/>
              <a:gd name="connsiteY7" fmla="*/ 664143 h 664143"/>
              <a:gd name="connsiteX8" fmla="*/ 943276 w 2656572"/>
              <a:gd name="connsiteY8" fmla="*/ 654518 h 664143"/>
              <a:gd name="connsiteX9" fmla="*/ 837398 w 2656572"/>
              <a:gd name="connsiteY9" fmla="*/ 635267 h 664143"/>
              <a:gd name="connsiteX10" fmla="*/ 760396 w 2656572"/>
              <a:gd name="connsiteY10" fmla="*/ 625642 h 664143"/>
              <a:gd name="connsiteX11" fmla="*/ 596766 w 2656572"/>
              <a:gd name="connsiteY11" fmla="*/ 606391 h 664143"/>
              <a:gd name="connsiteX12" fmla="*/ 548640 w 2656572"/>
              <a:gd name="connsiteY12" fmla="*/ 596766 h 664143"/>
              <a:gd name="connsiteX13" fmla="*/ 423511 w 2656572"/>
              <a:gd name="connsiteY13" fmla="*/ 577516 h 664143"/>
              <a:gd name="connsiteX14" fmla="*/ 365760 w 2656572"/>
              <a:gd name="connsiteY14" fmla="*/ 558265 h 664143"/>
              <a:gd name="connsiteX15" fmla="*/ 298383 w 2656572"/>
              <a:gd name="connsiteY15" fmla="*/ 519764 h 664143"/>
              <a:gd name="connsiteX16" fmla="*/ 259882 w 2656572"/>
              <a:gd name="connsiteY16" fmla="*/ 500513 h 664143"/>
              <a:gd name="connsiteX17" fmla="*/ 231006 w 2656572"/>
              <a:gd name="connsiteY17" fmla="*/ 481263 h 664143"/>
              <a:gd name="connsiteX18" fmla="*/ 173255 w 2656572"/>
              <a:gd name="connsiteY18" fmla="*/ 452387 h 664143"/>
              <a:gd name="connsiteX19" fmla="*/ 144379 w 2656572"/>
              <a:gd name="connsiteY19" fmla="*/ 404261 h 664143"/>
              <a:gd name="connsiteX20" fmla="*/ 105878 w 2656572"/>
              <a:gd name="connsiteY20" fmla="*/ 394636 h 664143"/>
              <a:gd name="connsiteX21" fmla="*/ 86627 w 2656572"/>
              <a:gd name="connsiteY21" fmla="*/ 346509 h 664143"/>
              <a:gd name="connsiteX22" fmla="*/ 57751 w 2656572"/>
              <a:gd name="connsiteY22" fmla="*/ 317633 h 664143"/>
              <a:gd name="connsiteX23" fmla="*/ 48126 w 2656572"/>
              <a:gd name="connsiteY23" fmla="*/ 288758 h 664143"/>
              <a:gd name="connsiteX24" fmla="*/ 28876 w 2656572"/>
              <a:gd name="connsiteY24" fmla="*/ 240631 h 664143"/>
              <a:gd name="connsiteX25" fmla="*/ 19250 w 2656572"/>
              <a:gd name="connsiteY25" fmla="*/ 192505 h 664143"/>
              <a:gd name="connsiteX26" fmla="*/ 0 w 2656572"/>
              <a:gd name="connsiteY26" fmla="*/ 0 h 66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56572" h="664143">
                <a:moveTo>
                  <a:pt x="2656572" y="48126"/>
                </a:moveTo>
                <a:cubicBezTo>
                  <a:pt x="2634113" y="86627"/>
                  <a:pt x="2622879" y="134437"/>
                  <a:pt x="2589196" y="163629"/>
                </a:cubicBezTo>
                <a:cubicBezTo>
                  <a:pt x="2543817" y="202958"/>
                  <a:pt x="2433676" y="304358"/>
                  <a:pt x="2367815" y="346509"/>
                </a:cubicBezTo>
                <a:cubicBezTo>
                  <a:pt x="2314516" y="380620"/>
                  <a:pt x="2255678" y="405981"/>
                  <a:pt x="2204185" y="442762"/>
                </a:cubicBezTo>
                <a:cubicBezTo>
                  <a:pt x="2090407" y="524031"/>
                  <a:pt x="2163728" y="478658"/>
                  <a:pt x="1982804" y="558265"/>
                </a:cubicBezTo>
                <a:lnTo>
                  <a:pt x="1896177" y="596766"/>
                </a:lnTo>
                <a:cubicBezTo>
                  <a:pt x="1836281" y="622971"/>
                  <a:pt x="1799741" y="640372"/>
                  <a:pt x="1732547" y="654518"/>
                </a:cubicBezTo>
                <a:cubicBezTo>
                  <a:pt x="1704117" y="660503"/>
                  <a:pt x="1674796" y="660935"/>
                  <a:pt x="1645920" y="664143"/>
                </a:cubicBezTo>
                <a:cubicBezTo>
                  <a:pt x="1411705" y="660935"/>
                  <a:pt x="1177363" y="662878"/>
                  <a:pt x="943276" y="654518"/>
                </a:cubicBezTo>
                <a:cubicBezTo>
                  <a:pt x="907428" y="653238"/>
                  <a:pt x="872830" y="640862"/>
                  <a:pt x="837398" y="635267"/>
                </a:cubicBezTo>
                <a:cubicBezTo>
                  <a:pt x="811847" y="631233"/>
                  <a:pt x="786086" y="628664"/>
                  <a:pt x="760396" y="625642"/>
                </a:cubicBezTo>
                <a:cubicBezTo>
                  <a:pt x="722465" y="621180"/>
                  <a:pt x="636352" y="612481"/>
                  <a:pt x="596766" y="606391"/>
                </a:cubicBezTo>
                <a:cubicBezTo>
                  <a:pt x="580597" y="603903"/>
                  <a:pt x="564736" y="599692"/>
                  <a:pt x="548640" y="596766"/>
                </a:cubicBezTo>
                <a:cubicBezTo>
                  <a:pt x="499673" y="587863"/>
                  <a:pt x="473981" y="584726"/>
                  <a:pt x="423511" y="577516"/>
                </a:cubicBezTo>
                <a:cubicBezTo>
                  <a:pt x="404261" y="571099"/>
                  <a:pt x="384184" y="566768"/>
                  <a:pt x="365760" y="558265"/>
                </a:cubicBezTo>
                <a:cubicBezTo>
                  <a:pt x="342274" y="547425"/>
                  <a:pt x="321092" y="532151"/>
                  <a:pt x="298383" y="519764"/>
                </a:cubicBezTo>
                <a:cubicBezTo>
                  <a:pt x="285786" y="512893"/>
                  <a:pt x="272340" y="507632"/>
                  <a:pt x="259882" y="500513"/>
                </a:cubicBezTo>
                <a:cubicBezTo>
                  <a:pt x="249838" y="494774"/>
                  <a:pt x="241118" y="486881"/>
                  <a:pt x="231006" y="481263"/>
                </a:cubicBezTo>
                <a:cubicBezTo>
                  <a:pt x="212192" y="470811"/>
                  <a:pt x="192505" y="462012"/>
                  <a:pt x="173255" y="452387"/>
                </a:cubicBezTo>
                <a:cubicBezTo>
                  <a:pt x="163630" y="436345"/>
                  <a:pt x="158583" y="416436"/>
                  <a:pt x="144379" y="404261"/>
                </a:cubicBezTo>
                <a:cubicBezTo>
                  <a:pt x="134335" y="395652"/>
                  <a:pt x="115232" y="403990"/>
                  <a:pt x="105878" y="394636"/>
                </a:cubicBezTo>
                <a:cubicBezTo>
                  <a:pt x="93661" y="382419"/>
                  <a:pt x="95784" y="361161"/>
                  <a:pt x="86627" y="346509"/>
                </a:cubicBezTo>
                <a:cubicBezTo>
                  <a:pt x="79412" y="334966"/>
                  <a:pt x="67376" y="327258"/>
                  <a:pt x="57751" y="317633"/>
                </a:cubicBezTo>
                <a:cubicBezTo>
                  <a:pt x="54543" y="308008"/>
                  <a:pt x="51688" y="298258"/>
                  <a:pt x="48126" y="288758"/>
                </a:cubicBezTo>
                <a:cubicBezTo>
                  <a:pt x="42059" y="272580"/>
                  <a:pt x="33841" y="257180"/>
                  <a:pt x="28876" y="240631"/>
                </a:cubicBezTo>
                <a:cubicBezTo>
                  <a:pt x="24175" y="224961"/>
                  <a:pt x="22459" y="208547"/>
                  <a:pt x="19250" y="192505"/>
                </a:cubicBezTo>
                <a:cubicBezTo>
                  <a:pt x="9227" y="12087"/>
                  <a:pt x="35492" y="70984"/>
                  <a:pt x="0" y="0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79BF39-1205-4345-8D9B-283F9CB884A0}"/>
              </a:ext>
            </a:extLst>
          </p:cNvPr>
          <p:cNvSpPr txBox="1"/>
          <p:nvPr/>
        </p:nvSpPr>
        <p:spPr>
          <a:xfrm>
            <a:off x="114366" y="5134944"/>
            <a:ext cx="77357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-many students are not up to it ("SPSS is easier")</a:t>
            </a:r>
          </a:p>
          <a:p>
            <a:r>
              <a:rPr lang="en-US" sz="2400"/>
              <a:t>-report filters analysis - hard to give feedback</a:t>
            </a:r>
          </a:p>
          <a:p>
            <a:r>
              <a:rPr lang="en-US" sz="2400"/>
              <a:t>-recreating analysis after feedback is time consuming</a:t>
            </a:r>
          </a:p>
          <a:p>
            <a:r>
              <a:rPr lang="en-US" sz="2400"/>
              <a:t>-no record of analysis (and possibly data) after report turn-in</a:t>
            </a:r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42625481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08C3227-10F6-45D2-8C9D-4F4991BB3D84}"/>
              </a:ext>
            </a:extLst>
          </p:cNvPr>
          <p:cNvSpPr txBox="1"/>
          <p:nvPr/>
        </p:nvSpPr>
        <p:spPr>
          <a:xfrm>
            <a:off x="2836902" y="282189"/>
            <a:ext cx="6518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Non-reproducible workflow</a:t>
            </a:r>
            <a:endParaRPr lang="en-GB" sz="4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79BF39-1205-4345-8D9B-283F9CB884A0}"/>
              </a:ext>
            </a:extLst>
          </p:cNvPr>
          <p:cNvSpPr txBox="1"/>
          <p:nvPr/>
        </p:nvSpPr>
        <p:spPr>
          <a:xfrm>
            <a:off x="491541" y="4891306"/>
            <a:ext cx="83733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-Exact record of analysis and data handling</a:t>
            </a:r>
          </a:p>
          <a:p>
            <a:r>
              <a:rPr lang="en-US" sz="2400"/>
              <a:t>-Report update is potentially instant for large or small suggestions</a:t>
            </a:r>
          </a:p>
          <a:p>
            <a:r>
              <a:rPr lang="en-US" sz="2400"/>
              <a:t>-Students would already 'have the tools in their toolbox'</a:t>
            </a:r>
          </a:p>
          <a:p>
            <a:r>
              <a:rPr lang="en-US" sz="2400"/>
              <a:t>-Naive colaborators can reproduce, and learn while doing so</a:t>
            </a:r>
            <a:endParaRPr lang="en-GB" sz="240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A8A5943-8037-4F09-B848-5B876848D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302" y="2171699"/>
            <a:ext cx="2091866" cy="1620907"/>
          </a:xfrm>
          <a:prstGeom prst="rect">
            <a:avLst/>
          </a:prstGeom>
        </p:spPr>
      </p:pic>
      <p:pic>
        <p:nvPicPr>
          <p:cNvPr id="33" name="Picture 18" descr="Black text file 5 icon - Free black file icons">
            <a:extLst>
              <a:ext uri="{FF2B5EF4-FFF2-40B4-BE49-F238E27FC236}">
                <a16:creationId xmlns:a16="http://schemas.microsoft.com/office/drawing/2014/main" id="{05BBB4C6-D361-4E5A-86A3-20F94F14B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432" y="2108801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5CDA728-2A2C-4297-A0F3-082A63123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388" y="3371833"/>
            <a:ext cx="538273" cy="417087"/>
          </a:xfrm>
          <a:prstGeom prst="rect">
            <a:avLst/>
          </a:prstGeom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9FEF3416-3D43-430F-8C17-BBE2AB296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528" y="2368589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A54831B-4E9F-4288-8C8E-E9B1D1014726}"/>
              </a:ext>
            </a:extLst>
          </p:cNvPr>
          <p:cNvSpPr txBox="1"/>
          <p:nvPr/>
        </p:nvSpPr>
        <p:spPr>
          <a:xfrm>
            <a:off x="1834367" y="1877976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58F8D7-5496-45A8-B0E7-B5F7F58526DD}"/>
              </a:ext>
            </a:extLst>
          </p:cNvPr>
          <p:cNvSpPr txBox="1"/>
          <p:nvPr/>
        </p:nvSpPr>
        <p:spPr>
          <a:xfrm>
            <a:off x="1666528" y="3264300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E2A60D6-6A30-49E7-9285-5BF24342BA96}"/>
              </a:ext>
            </a:extLst>
          </p:cNvPr>
          <p:cNvSpPr/>
          <p:nvPr/>
        </p:nvSpPr>
        <p:spPr>
          <a:xfrm>
            <a:off x="1425798" y="1754162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F87591-9968-4225-AA78-6956A30D9AC5}"/>
              </a:ext>
            </a:extLst>
          </p:cNvPr>
          <p:cNvSpPr txBox="1"/>
          <p:nvPr/>
        </p:nvSpPr>
        <p:spPr>
          <a:xfrm>
            <a:off x="3437821" y="279748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DF8BDD0-2F92-4C8E-8A14-28B5601EF042}"/>
              </a:ext>
            </a:extLst>
          </p:cNvPr>
          <p:cNvSpPr txBox="1"/>
          <p:nvPr/>
        </p:nvSpPr>
        <p:spPr>
          <a:xfrm>
            <a:off x="5847517" y="270538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CCA9C7E-599B-4038-A6C7-D10024CF14F5}"/>
              </a:ext>
            </a:extLst>
          </p:cNvPr>
          <p:cNvSpPr/>
          <p:nvPr/>
        </p:nvSpPr>
        <p:spPr>
          <a:xfrm>
            <a:off x="4270099" y="2275188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03DC17-125C-4F7C-9E9D-69D37351D56E}"/>
              </a:ext>
            </a:extLst>
          </p:cNvPr>
          <p:cNvSpPr/>
          <p:nvPr/>
        </p:nvSpPr>
        <p:spPr>
          <a:xfrm>
            <a:off x="4270099" y="2701842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7AFA5223-6623-488F-B0E6-975BC4A36306}"/>
              </a:ext>
            </a:extLst>
          </p:cNvPr>
          <p:cNvSpPr/>
          <p:nvPr/>
        </p:nvSpPr>
        <p:spPr>
          <a:xfrm>
            <a:off x="4296964" y="3031072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C3E34ED-3BAC-4F2D-83F7-DBC0279B4934}"/>
              </a:ext>
            </a:extLst>
          </p:cNvPr>
          <p:cNvCxnSpPr/>
          <p:nvPr/>
        </p:nvCxnSpPr>
        <p:spPr>
          <a:xfrm>
            <a:off x="8780806" y="2906429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14" descr="Microsoft Word logo and symbol, meaning, history, PNG">
            <a:extLst>
              <a:ext uri="{FF2B5EF4-FFF2-40B4-BE49-F238E27FC236}">
                <a16:creationId xmlns:a16="http://schemas.microsoft.com/office/drawing/2014/main" id="{5DCB8713-15E0-449D-9F92-AA99BC48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004" y="2382035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DE17382-372A-4105-A51B-C1AE74EE2E12}"/>
              </a:ext>
            </a:extLst>
          </p:cNvPr>
          <p:cNvSpPr txBox="1"/>
          <p:nvPr/>
        </p:nvSpPr>
        <p:spPr>
          <a:xfrm>
            <a:off x="9938727" y="3388389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487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389A744-81C8-4B35-B5CB-0F9C751A7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547" y="3750822"/>
            <a:ext cx="2091866" cy="1620907"/>
          </a:xfrm>
          <a:prstGeom prst="rect">
            <a:avLst/>
          </a:prstGeom>
        </p:spPr>
      </p:pic>
      <p:pic>
        <p:nvPicPr>
          <p:cNvPr id="1042" name="Picture 18" descr="Black text file 5 icon - Free black file icons">
            <a:extLst>
              <a:ext uri="{FF2B5EF4-FFF2-40B4-BE49-F238E27FC236}">
                <a16:creationId xmlns:a16="http://schemas.microsoft.com/office/drawing/2014/main" id="{72E9A28A-171F-46D4-A6D9-3B07C26A5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677" y="3687924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4F563DE-87D0-49F9-B17F-E798546D0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633" y="4950956"/>
            <a:ext cx="538273" cy="417087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12AF9138-C1B8-46C6-B8D3-7140B334C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773" y="394771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5C98924-276F-45C6-B963-01AC923E0542}"/>
              </a:ext>
            </a:extLst>
          </p:cNvPr>
          <p:cNvSpPr txBox="1"/>
          <p:nvPr/>
        </p:nvSpPr>
        <p:spPr>
          <a:xfrm>
            <a:off x="1622612" y="345709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CF772A-286B-453F-AF7B-4ABE6CF4A0B2}"/>
              </a:ext>
            </a:extLst>
          </p:cNvPr>
          <p:cNvSpPr txBox="1"/>
          <p:nvPr/>
        </p:nvSpPr>
        <p:spPr>
          <a:xfrm>
            <a:off x="1454773" y="4843423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56477DC-CF91-405E-8CBC-DF8491214FCC}"/>
              </a:ext>
            </a:extLst>
          </p:cNvPr>
          <p:cNvSpPr/>
          <p:nvPr/>
        </p:nvSpPr>
        <p:spPr>
          <a:xfrm>
            <a:off x="1214043" y="333328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3824A2-E46A-410D-A90F-B5040D66C400}"/>
              </a:ext>
            </a:extLst>
          </p:cNvPr>
          <p:cNvSpPr txBox="1"/>
          <p:nvPr/>
        </p:nvSpPr>
        <p:spPr>
          <a:xfrm>
            <a:off x="3226066" y="43766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02DEC4-0A5C-45A5-AF3F-41CB5ED91CE5}"/>
              </a:ext>
            </a:extLst>
          </p:cNvPr>
          <p:cNvSpPr txBox="1"/>
          <p:nvPr/>
        </p:nvSpPr>
        <p:spPr>
          <a:xfrm>
            <a:off x="5635762" y="42845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479F9B5-B499-4236-BB6E-AD69EB1531F6}"/>
              </a:ext>
            </a:extLst>
          </p:cNvPr>
          <p:cNvSpPr/>
          <p:nvPr/>
        </p:nvSpPr>
        <p:spPr>
          <a:xfrm>
            <a:off x="4058344" y="3854311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E879E68-C234-41B4-BB04-790C8213EA62}"/>
              </a:ext>
            </a:extLst>
          </p:cNvPr>
          <p:cNvSpPr/>
          <p:nvPr/>
        </p:nvSpPr>
        <p:spPr>
          <a:xfrm>
            <a:off x="4058344" y="4280965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FD1510BB-3323-4BFD-856B-898737294372}"/>
              </a:ext>
            </a:extLst>
          </p:cNvPr>
          <p:cNvSpPr/>
          <p:nvPr/>
        </p:nvSpPr>
        <p:spPr>
          <a:xfrm>
            <a:off x="4085209" y="4610195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E3BFA8B-F80E-4001-AC96-83B4F67FA3A9}"/>
              </a:ext>
            </a:extLst>
          </p:cNvPr>
          <p:cNvCxnSpPr/>
          <p:nvPr/>
        </p:nvCxnSpPr>
        <p:spPr>
          <a:xfrm>
            <a:off x="8569051" y="448555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14" descr="Microsoft Word logo and symbol, meaning, history, PNG">
            <a:extLst>
              <a:ext uri="{FF2B5EF4-FFF2-40B4-BE49-F238E27FC236}">
                <a16:creationId xmlns:a16="http://schemas.microsoft.com/office/drawing/2014/main" id="{998F0A6B-497C-4390-9130-95144A466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249" y="3961158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2D781D6-5D74-47DA-95F1-15A17F466004}"/>
              </a:ext>
            </a:extLst>
          </p:cNvPr>
          <p:cNvSpPr txBox="1"/>
          <p:nvPr/>
        </p:nvSpPr>
        <p:spPr>
          <a:xfrm>
            <a:off x="9726972" y="4967512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93D2057-5608-4C63-8088-7C3FD9C0626F}"/>
              </a:ext>
            </a:extLst>
          </p:cNvPr>
          <p:cNvSpPr/>
          <p:nvPr/>
        </p:nvSpPr>
        <p:spPr>
          <a:xfrm>
            <a:off x="9278927" y="3442689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57327DC1-E87C-4471-BE50-10AD2A35B17F}"/>
              </a:ext>
            </a:extLst>
          </p:cNvPr>
          <p:cNvCxnSpPr>
            <a:cxnSpLocks/>
          </p:cNvCxnSpPr>
          <p:nvPr/>
        </p:nvCxnSpPr>
        <p:spPr>
          <a:xfrm flipV="1">
            <a:off x="1902245" y="1915424"/>
            <a:ext cx="1910432" cy="980030"/>
          </a:xfrm>
          <a:prstGeom prst="curvedConnector3">
            <a:avLst>
              <a:gd name="adj1" fmla="val -3406"/>
            </a:avLst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2B07162-A213-4C57-BE11-E72E64459805}"/>
              </a:ext>
            </a:extLst>
          </p:cNvPr>
          <p:cNvSpPr txBox="1"/>
          <p:nvPr/>
        </p:nvSpPr>
        <p:spPr>
          <a:xfrm>
            <a:off x="4085209" y="1521156"/>
            <a:ext cx="78915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/>
              <a:t>Also, what happens before here?</a:t>
            </a:r>
            <a:endParaRPr lang="en-GB" sz="4400" b="1"/>
          </a:p>
        </p:txBody>
      </p:sp>
    </p:spTree>
    <p:extLst>
      <p:ext uri="{BB962C8B-B14F-4D97-AF65-F5344CB8AC3E}">
        <p14:creationId xmlns:p14="http://schemas.microsoft.com/office/powerpoint/2010/main" val="3976100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F3F228-A345-4DA5-A42B-64D750019ED6}"/>
              </a:ext>
            </a:extLst>
          </p:cNvPr>
          <p:cNvSpPr txBox="1"/>
          <p:nvPr/>
        </p:nvSpPr>
        <p:spPr>
          <a:xfrm>
            <a:off x="4187304" y="117810"/>
            <a:ext cx="3817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Some resources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9445AA-5F60-4CE6-8AC9-9A58F45FA25E}"/>
              </a:ext>
            </a:extLst>
          </p:cNvPr>
          <p:cNvSpPr txBox="1"/>
          <p:nvPr/>
        </p:nvSpPr>
        <p:spPr>
          <a:xfrm>
            <a:off x="922910" y="1589484"/>
            <a:ext cx="68361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Friendly R Bootcamp </a:t>
            </a:r>
          </a:p>
          <a:p>
            <a:r>
              <a:rPr lang="en-US" sz="3200">
                <a:hlinkClick r:id="rId2"/>
              </a:rPr>
              <a:t>https://dsgarage.netlify.app/bootcamp/</a:t>
            </a:r>
            <a:endParaRPr lang="en-GB" sz="3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758DC-80DF-4135-BE54-55CF15C92C5B}"/>
              </a:ext>
            </a:extLst>
          </p:cNvPr>
          <p:cNvSpPr txBox="1"/>
          <p:nvPr/>
        </p:nvSpPr>
        <p:spPr>
          <a:xfrm>
            <a:off x="922910" y="2890391"/>
            <a:ext cx="88273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HARUG! R group </a:t>
            </a:r>
          </a:p>
          <a:p>
            <a:r>
              <a:rPr lang="en-US" sz="3200">
                <a:hlinkClick r:id="rId3"/>
              </a:rPr>
              <a:t>https://ha-data-science.github.io/pages/harug.html</a:t>
            </a:r>
            <a:endParaRPr lang="en-GB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E1B12-A40F-4881-99EF-8AC6E9D060CC}"/>
              </a:ext>
            </a:extLst>
          </p:cNvPr>
          <p:cNvSpPr txBox="1"/>
          <p:nvPr/>
        </p:nvSpPr>
        <p:spPr>
          <a:xfrm>
            <a:off x="922910" y="4118911"/>
            <a:ext cx="97416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Slack for R and general stats support </a:t>
            </a:r>
            <a:r>
              <a:rPr lang="en-US" sz="3200"/>
              <a:t>join link</a:t>
            </a:r>
          </a:p>
          <a:p>
            <a:r>
              <a:rPr lang="en-US" sz="3200"/>
              <a:t>(kindly use your full real name e.g. 'Florence Nightingale')</a:t>
            </a:r>
          </a:p>
          <a:p>
            <a:r>
              <a:rPr lang="en-US" sz="3200">
                <a:hlinkClick r:id="rId4"/>
              </a:rPr>
              <a:t>https://bit.ly/31yKN2C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84138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CE1AF2-DCC2-4DCB-AB25-7E8921525A54}"/>
              </a:ext>
            </a:extLst>
          </p:cNvPr>
          <p:cNvSpPr txBox="1"/>
          <p:nvPr/>
        </p:nvSpPr>
        <p:spPr>
          <a:xfrm>
            <a:off x="3869356" y="286881"/>
            <a:ext cx="4048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References</a:t>
            </a:r>
            <a:endParaRPr lang="en-GB" sz="4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5B1DE-85AF-4149-AC3C-608E227120A9}"/>
              </a:ext>
            </a:extLst>
          </p:cNvPr>
          <p:cNvSpPr txBox="1"/>
          <p:nvPr/>
        </p:nvSpPr>
        <p:spPr>
          <a:xfrm>
            <a:off x="273203" y="1154418"/>
            <a:ext cx="1164559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Auker, L.A., Barthelmess, E.L., 2020. Teaching R in the undergraduate ecology classroom: approaches, lessons learned, and recommendations. Ecosphere 11, e03060.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https://doi.org/10.1002/ecs2.3060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Borer, E.T., Seabloom, E.W., Jones, M.B., Schildhauer, M., 2009. Some Simple Guidelines for Effective Data Management. The Bulletin of the Ecological Society of America 90, 205–214.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https://doi.org/10.1890/0012-9623-90.2.205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Eckstein, M.A., College, Q., Travers, K.J., Shafer, S.M., 1982. A Comparative Review of Curriculum: Mathematics and International Studies in the Secondary Schools of Five Countries. 114.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Garfield, J., Ben-Zvi, D., 2007. How Students Learn Statistics Revisited: A Current Review of Research on Teaching and Learning Statistics: How Students Learn Statistics Revisited. International Statistical Review 75, 372–396.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https://doi.org/10.1111/j.1751-5823.2007.00029.x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Garfield, J., Hogg, B., Schau, C., Whittinghill, D., 2000. Best Practices in Introductory Statistics (Position paper prepared for the Undergraduate Statistics Education Initiative). American Statistics Association.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Harth, H., 2018. An analysis of the teaching of introductory statistics at university in “context” (PhD). University of Loughborough.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Juul, K.D., 1961. Why Can’t Johnny Read Better? 6.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Moore, D.S., 1997. New Pedagogy and New Content: The Case of Statistics. International Statistical Review 65, 123–137.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https://doi.org/10.1111/j.1751-5823.1997.tb00390.x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Rosenthal, J.S., 1995. Active learning strategies in advanced mathematics classes. Studies in Higher Education 20, 223–228.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https://doi.org/10.1080/03075079512331381723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Touchon, J.C., McCoy, M.W., 2016. The mismatch between current statistical practice and doctoral training in ecology. Ecosphere 7, e01394.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https://doi.org/10.1002/ecs2.1394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Wickham, H., 2014. Tidy Data. Journal of Statistical Software 59, 1–23.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https://doi.org/10.18637/jss.v059.i10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409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664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CD71E6-4AC7-494D-B229-55FE6491C113}"/>
              </a:ext>
            </a:extLst>
          </p:cNvPr>
          <p:cNvSpPr txBox="1"/>
          <p:nvPr/>
        </p:nvSpPr>
        <p:spPr>
          <a:xfrm>
            <a:off x="3733318" y="3547153"/>
            <a:ext cx="4513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-We want a silver bullet ...</a:t>
            </a:r>
            <a:endParaRPr lang="en-GB" sz="32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83B80D-AE87-4A1F-AA5D-24587CC55130}"/>
              </a:ext>
            </a:extLst>
          </p:cNvPr>
          <p:cNvSpPr txBox="1"/>
          <p:nvPr/>
        </p:nvSpPr>
        <p:spPr>
          <a:xfrm>
            <a:off x="509054" y="1626669"/>
            <a:ext cx="113471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/>
              <a:t>Why can't Alice do a 2-way ANOVA?</a:t>
            </a:r>
            <a:endParaRPr lang="en-GB" sz="6000"/>
          </a:p>
        </p:txBody>
      </p:sp>
    </p:spTree>
    <p:extLst>
      <p:ext uri="{BB962C8B-B14F-4D97-AF65-F5344CB8AC3E}">
        <p14:creationId xmlns:p14="http://schemas.microsoft.com/office/powerpoint/2010/main" val="307502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6D591F-F6AF-4296-97C4-8320E1381059}"/>
              </a:ext>
            </a:extLst>
          </p:cNvPr>
          <p:cNvSpPr txBox="1"/>
          <p:nvPr/>
        </p:nvSpPr>
        <p:spPr>
          <a:xfrm>
            <a:off x="991402" y="258601"/>
            <a:ext cx="10856049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Here is what (I think) we want for our students</a:t>
            </a:r>
          </a:p>
          <a:p>
            <a:pPr algn="ctr"/>
            <a:r>
              <a:rPr lang="en-US" sz="3200"/>
              <a:t>(narrow view)</a:t>
            </a:r>
            <a:endParaRPr lang="en-GB" sz="3200"/>
          </a:p>
        </p:txBody>
      </p:sp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D654094D-E7A5-4D02-90BC-19A83D7C6C47}"/>
              </a:ext>
            </a:extLst>
          </p:cNvPr>
          <p:cNvSpPr/>
          <p:nvPr/>
        </p:nvSpPr>
        <p:spPr>
          <a:xfrm>
            <a:off x="8440108" y="1568918"/>
            <a:ext cx="3407343" cy="3262964"/>
          </a:xfrm>
          <a:prstGeom prst="verticalScroll">
            <a:avLst/>
          </a:prstGeom>
          <a:solidFill>
            <a:schemeClr val="accent4">
              <a:lumMod val="60000"/>
              <a:lumOff val="4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CDF72-B77C-48C7-8B80-582EE896C383}"/>
              </a:ext>
            </a:extLst>
          </p:cNvPr>
          <p:cNvSpPr txBox="1"/>
          <p:nvPr/>
        </p:nvSpPr>
        <p:spPr>
          <a:xfrm>
            <a:off x="8847111" y="2079057"/>
            <a:ext cx="259333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/>
              <a:t>appropriate</a:t>
            </a:r>
          </a:p>
          <a:p>
            <a:pPr algn="ctr"/>
            <a:r>
              <a:rPr lang="en-US" sz="2800" b="1"/>
              <a:t>statistical</a:t>
            </a:r>
          </a:p>
          <a:p>
            <a:pPr algn="ctr"/>
            <a:r>
              <a:rPr lang="en-US" sz="2800" b="1"/>
              <a:t>literacy</a:t>
            </a:r>
          </a:p>
          <a:p>
            <a:pPr algn="ctr"/>
            <a:endParaRPr lang="en-US" sz="2800"/>
          </a:p>
          <a:p>
            <a:pPr algn="ctr"/>
            <a:r>
              <a:rPr lang="en-US" sz="2800"/>
              <a:t>domain-relevant</a:t>
            </a:r>
          </a:p>
          <a:p>
            <a:pPr algn="ctr"/>
            <a:r>
              <a:rPr lang="en-US" sz="2800" b="1"/>
              <a:t>numeracy</a:t>
            </a:r>
            <a:endParaRPr lang="en-GB" sz="2800" b="1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F413943-435F-4044-AE2C-A54B788DD26C}"/>
              </a:ext>
            </a:extLst>
          </p:cNvPr>
          <p:cNvSpPr/>
          <p:nvPr/>
        </p:nvSpPr>
        <p:spPr>
          <a:xfrm>
            <a:off x="344549" y="1804737"/>
            <a:ext cx="2627697" cy="2497756"/>
          </a:xfrm>
          <a:prstGeom prst="ellipse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B59674-2C7F-4B46-974F-7A5DBC696D62}"/>
              </a:ext>
            </a:extLst>
          </p:cNvPr>
          <p:cNvSpPr txBox="1"/>
          <p:nvPr/>
        </p:nvSpPr>
        <p:spPr>
          <a:xfrm>
            <a:off x="624220" y="2546850"/>
            <a:ext cx="20714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Students enter</a:t>
            </a:r>
          </a:p>
          <a:p>
            <a:pPr algn="ctr"/>
            <a:r>
              <a:rPr lang="en-US" sz="2400" b="1"/>
              <a:t>engaged and </a:t>
            </a:r>
          </a:p>
          <a:p>
            <a:pPr algn="ctr"/>
            <a:r>
              <a:rPr lang="en-US" sz="2400" b="1"/>
              <a:t>prepared</a:t>
            </a:r>
            <a:endParaRPr lang="en-GB" sz="2400" b="1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FEA658-231F-473F-80F3-8C076E8CB0E6}"/>
              </a:ext>
            </a:extLst>
          </p:cNvPr>
          <p:cNvSpPr/>
          <p:nvPr/>
        </p:nvSpPr>
        <p:spPr>
          <a:xfrm>
            <a:off x="3394692" y="2233060"/>
            <a:ext cx="1934678" cy="1905802"/>
          </a:xfrm>
          <a:prstGeom prst="ellipse">
            <a:avLst/>
          </a:prstGeom>
          <a:solidFill>
            <a:schemeClr val="accent3">
              <a:lumMod val="60000"/>
              <a:lumOff val="40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64A7F-5573-4F50-8D0B-C815A87DAC70}"/>
              </a:ext>
            </a:extLst>
          </p:cNvPr>
          <p:cNvSpPr txBox="1"/>
          <p:nvPr/>
        </p:nvSpPr>
        <p:spPr>
          <a:xfrm>
            <a:off x="3704896" y="2770462"/>
            <a:ext cx="13142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data,</a:t>
            </a:r>
          </a:p>
          <a:p>
            <a:pPr algn="ctr"/>
            <a:r>
              <a:rPr lang="en-US" sz="2400" b="1"/>
              <a:t>methods</a:t>
            </a:r>
            <a:endParaRPr lang="en-GB" sz="2400" b="1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BD799F8-3C02-4516-856B-9F7C21B454FF}"/>
              </a:ext>
            </a:extLst>
          </p:cNvPr>
          <p:cNvSpPr/>
          <p:nvPr/>
        </p:nvSpPr>
        <p:spPr>
          <a:xfrm>
            <a:off x="5865974" y="2233060"/>
            <a:ext cx="1934678" cy="1905802"/>
          </a:xfrm>
          <a:prstGeom prst="ellipse">
            <a:avLst/>
          </a:prstGeom>
          <a:solidFill>
            <a:schemeClr val="accent2">
              <a:lumMod val="60000"/>
              <a:lumOff val="40000"/>
              <a:alpha val="5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5E22B-5347-44E6-BA70-EF3059FA5B3C}"/>
              </a:ext>
            </a:extLst>
          </p:cNvPr>
          <p:cNvSpPr txBox="1"/>
          <p:nvPr/>
        </p:nvSpPr>
        <p:spPr>
          <a:xfrm>
            <a:off x="6288420" y="2967335"/>
            <a:ext cx="1089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project</a:t>
            </a:r>
            <a:endParaRPr lang="en-GB" sz="2400" b="1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5AB8D9-6203-4C7A-8CBD-D9514BB0779B}"/>
              </a:ext>
            </a:extLst>
          </p:cNvPr>
          <p:cNvSpPr/>
          <p:nvPr/>
        </p:nvSpPr>
        <p:spPr>
          <a:xfrm>
            <a:off x="4263367" y="5337515"/>
            <a:ext cx="5010774" cy="1261884"/>
          </a:xfrm>
          <a:prstGeom prst="ellipse">
            <a:avLst/>
          </a:prstGeom>
          <a:solidFill>
            <a:srgbClr val="92D05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E1517E-5B3B-4400-A687-438A99D6AE85}"/>
              </a:ext>
            </a:extLst>
          </p:cNvPr>
          <p:cNvSpPr txBox="1"/>
          <p:nvPr/>
        </p:nvSpPr>
        <p:spPr>
          <a:xfrm>
            <a:off x="4776847" y="5667987"/>
            <a:ext cx="4013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productive member of society</a:t>
            </a:r>
            <a:endParaRPr lang="en-GB" sz="2400" b="1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44DEE3-FD25-4494-AD54-9442DBDC391E}"/>
              </a:ext>
            </a:extLst>
          </p:cNvPr>
          <p:cNvCxnSpPr>
            <a:cxnSpLocks/>
          </p:cNvCxnSpPr>
          <p:nvPr/>
        </p:nvCxnSpPr>
        <p:spPr>
          <a:xfrm flipH="1">
            <a:off x="8181490" y="4685049"/>
            <a:ext cx="967645" cy="980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1E4C9C-7096-4A1B-969A-D750EF3EBC4C}"/>
              </a:ext>
            </a:extLst>
          </p:cNvPr>
          <p:cNvCxnSpPr>
            <a:cxnSpLocks/>
          </p:cNvCxnSpPr>
          <p:nvPr/>
        </p:nvCxnSpPr>
        <p:spPr>
          <a:xfrm>
            <a:off x="7800652" y="3270986"/>
            <a:ext cx="12512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8EBD99-BC1E-447F-BBEF-6DEC5927BA35}"/>
              </a:ext>
            </a:extLst>
          </p:cNvPr>
          <p:cNvCxnSpPr/>
          <p:nvPr/>
        </p:nvCxnSpPr>
        <p:spPr>
          <a:xfrm>
            <a:off x="5182212" y="3181149"/>
            <a:ext cx="913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4083B1-CAA6-4724-8194-CD9EB514CD41}"/>
              </a:ext>
            </a:extLst>
          </p:cNvPr>
          <p:cNvCxnSpPr/>
          <p:nvPr/>
        </p:nvCxnSpPr>
        <p:spPr>
          <a:xfrm>
            <a:off x="2695686" y="3181149"/>
            <a:ext cx="913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043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2767674" y="196612"/>
            <a:ext cx="70498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Hierarchy of statistical literacy</a:t>
            </a:r>
            <a:endParaRPr lang="en-GB" sz="4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4F3FA0-C73B-441D-8A5A-B214589CB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535" y="1050651"/>
            <a:ext cx="5524835" cy="547753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128091-C486-491D-A59D-466AC2117748}"/>
              </a:ext>
            </a:extLst>
          </p:cNvPr>
          <p:cNvCxnSpPr>
            <a:cxnSpLocks/>
          </p:cNvCxnSpPr>
          <p:nvPr/>
        </p:nvCxnSpPr>
        <p:spPr>
          <a:xfrm flipH="1">
            <a:off x="7526955" y="5110791"/>
            <a:ext cx="1540043" cy="315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2AD1E34-D4A3-403B-BF8E-A992A3A43FC0}"/>
              </a:ext>
            </a:extLst>
          </p:cNvPr>
          <p:cNvSpPr txBox="1"/>
          <p:nvPr/>
        </p:nvSpPr>
        <p:spPr>
          <a:xfrm>
            <a:off x="8354155" y="4549061"/>
            <a:ext cx="383784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Be a good citizen</a:t>
            </a:r>
          </a:p>
          <a:p>
            <a:pPr algn="ctr"/>
            <a:r>
              <a:rPr lang="en-US" b="1"/>
              <a:t>in a data-laden society</a:t>
            </a:r>
          </a:p>
          <a:p>
            <a:pPr algn="ctr"/>
            <a:endParaRPr lang="en-US" b="1"/>
          </a:p>
          <a:p>
            <a:r>
              <a:rPr lang="en-US"/>
              <a:t>-stats terms</a:t>
            </a:r>
          </a:p>
          <a:p>
            <a:r>
              <a:rPr lang="en-US"/>
              <a:t>-proportions, risk</a:t>
            </a:r>
          </a:p>
          <a:p>
            <a:r>
              <a:rPr lang="en-US"/>
              <a:t>-knowledge of stats language and tools</a:t>
            </a:r>
          </a:p>
          <a:p>
            <a:r>
              <a:rPr lang="en-US"/>
              <a:t>-</a:t>
            </a:r>
            <a:r>
              <a:rPr lang="en-US" b="1"/>
              <a:t>being critical of evidence</a:t>
            </a:r>
            <a:endParaRPr lang="en-GB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6D3303-7FD3-46F2-AA05-E97E143CC885}"/>
              </a:ext>
            </a:extLst>
          </p:cNvPr>
          <p:cNvSpPr txBox="1"/>
          <p:nvPr/>
        </p:nvSpPr>
        <p:spPr>
          <a:xfrm>
            <a:off x="9349471" y="1050651"/>
            <a:ext cx="265829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Making sense of evidence</a:t>
            </a:r>
          </a:p>
          <a:p>
            <a:pPr algn="ctr"/>
            <a:endParaRPr lang="en-US" b="1"/>
          </a:p>
          <a:p>
            <a:r>
              <a:rPr lang="en-US"/>
              <a:t>-Explain processes</a:t>
            </a:r>
          </a:p>
          <a:p>
            <a:r>
              <a:rPr lang="en-US"/>
              <a:t>-synthesize concepts</a:t>
            </a:r>
          </a:p>
          <a:p>
            <a:r>
              <a:rPr lang="en-US"/>
              <a:t>-</a:t>
            </a:r>
            <a:r>
              <a:rPr lang="en-US" b="1"/>
              <a:t>interpret stats results</a:t>
            </a:r>
            <a:endParaRPr lang="en-GB" b="1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074CA9-5681-4BA5-B5E3-C9B210A2F9FF}"/>
              </a:ext>
            </a:extLst>
          </p:cNvPr>
          <p:cNvCxnSpPr>
            <a:cxnSpLocks/>
          </p:cNvCxnSpPr>
          <p:nvPr/>
        </p:nvCxnSpPr>
        <p:spPr>
          <a:xfrm flipH="1">
            <a:off x="9066998" y="2616362"/>
            <a:ext cx="1010040" cy="473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71B9910-BC7E-4D41-A395-C527C3D22415}"/>
              </a:ext>
            </a:extLst>
          </p:cNvPr>
          <p:cNvSpPr txBox="1"/>
          <p:nvPr/>
        </p:nvSpPr>
        <p:spPr>
          <a:xfrm>
            <a:off x="260429" y="3429000"/>
            <a:ext cx="31387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Design questions and evidence</a:t>
            </a:r>
          </a:p>
          <a:p>
            <a:pPr algn="ctr"/>
            <a:endParaRPr lang="en-US" b="1"/>
          </a:p>
          <a:p>
            <a:r>
              <a:rPr lang="en-US"/>
              <a:t>-Choose appropriate</a:t>
            </a:r>
            <a:r>
              <a:rPr lang="en-US" b="1"/>
              <a:t> methods</a:t>
            </a:r>
          </a:p>
          <a:p>
            <a:r>
              <a:rPr lang="en-US"/>
              <a:t>-</a:t>
            </a:r>
            <a:r>
              <a:rPr lang="en-US" b="1"/>
              <a:t>Design data collection</a:t>
            </a:r>
          </a:p>
          <a:p>
            <a:r>
              <a:rPr lang="en-US"/>
              <a:t>-</a:t>
            </a:r>
            <a:r>
              <a:rPr lang="en-US" b="1"/>
              <a:t>Evidence generation</a:t>
            </a:r>
            <a:endParaRPr lang="en-GB" b="1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D7DFBB-59EF-44E7-84EE-7915244ADA6A}"/>
              </a:ext>
            </a:extLst>
          </p:cNvPr>
          <p:cNvCxnSpPr>
            <a:cxnSpLocks/>
          </p:cNvCxnSpPr>
          <p:nvPr/>
        </p:nvCxnSpPr>
        <p:spPr>
          <a:xfrm flipV="1">
            <a:off x="1876926" y="2527979"/>
            <a:ext cx="1366788" cy="763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C64C21A-DC39-4E8B-93CC-0DB72AB68D9D}"/>
              </a:ext>
            </a:extLst>
          </p:cNvPr>
          <p:cNvSpPr txBox="1"/>
          <p:nvPr/>
        </p:nvSpPr>
        <p:spPr>
          <a:xfrm>
            <a:off x="159524" y="6281270"/>
            <a:ext cx="2608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Garfield and Ben-Zvi 2007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598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3280645" y="221382"/>
            <a:ext cx="56307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How do students learn?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1CAAA-1FBB-4C4A-8BFF-2954FCD25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598" y="1074887"/>
            <a:ext cx="9454942" cy="5561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C4C01F-52F4-4C59-981D-DE6A05962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91" y="2396692"/>
            <a:ext cx="1575156" cy="24015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3C432-C703-4C55-B8E9-B96C783F22B5}"/>
              </a:ext>
            </a:extLst>
          </p:cNvPr>
          <p:cNvSpPr txBox="1"/>
          <p:nvPr/>
        </p:nvSpPr>
        <p:spPr>
          <a:xfrm>
            <a:off x="192505" y="6189044"/>
            <a:ext cx="1339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Barton 2018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713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2944379" y="343750"/>
            <a:ext cx="68917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How do I want (my teaching) </a:t>
            </a:r>
          </a:p>
          <a:p>
            <a:pPr algn="ctr"/>
            <a:r>
              <a:rPr lang="en-US" sz="4400"/>
              <a:t>to affect others?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A3AB30-82A6-4F09-BAF3-124A0E932DF3}"/>
              </a:ext>
            </a:extLst>
          </p:cNvPr>
          <p:cNvSpPr txBox="1"/>
          <p:nvPr/>
        </p:nvSpPr>
        <p:spPr>
          <a:xfrm>
            <a:off x="1355558" y="2589198"/>
            <a:ext cx="94808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1) My 'students' </a:t>
            </a:r>
            <a:r>
              <a:rPr lang="en-US" sz="3200" b="1"/>
              <a:t>think about </a:t>
            </a:r>
            <a:r>
              <a:rPr lang="en-US" sz="3200"/>
              <a:t>the right, </a:t>
            </a:r>
            <a:r>
              <a:rPr lang="en-US" sz="3200" b="1"/>
              <a:t>relevant things</a:t>
            </a:r>
          </a:p>
          <a:p>
            <a:endParaRPr lang="en-US" sz="3200"/>
          </a:p>
          <a:p>
            <a:r>
              <a:rPr lang="en-US" sz="3200"/>
              <a:t>2) </a:t>
            </a:r>
            <a:r>
              <a:rPr lang="en-US" sz="3200" b="1"/>
              <a:t>Learning is retained </a:t>
            </a:r>
            <a:r>
              <a:rPr lang="en-US" sz="3200"/>
              <a:t>in long-term memory</a:t>
            </a:r>
          </a:p>
          <a:p>
            <a:endParaRPr lang="en-US" sz="3200"/>
          </a:p>
          <a:p>
            <a:r>
              <a:rPr lang="en-US" sz="3200"/>
              <a:t>3) It can be </a:t>
            </a:r>
            <a:r>
              <a:rPr lang="en-US" sz="3200" b="1"/>
              <a:t>accessed and applied to new situations</a:t>
            </a:r>
          </a:p>
        </p:txBody>
      </p:sp>
    </p:spTree>
    <p:extLst>
      <p:ext uri="{BB962C8B-B14F-4D97-AF65-F5344CB8AC3E}">
        <p14:creationId xmlns:p14="http://schemas.microsoft.com/office/powerpoint/2010/main" val="1825824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E39A059C-78A8-4138-9AD4-DE30561D4EB2}"/>
              </a:ext>
            </a:extLst>
          </p:cNvPr>
          <p:cNvSpPr/>
          <p:nvPr/>
        </p:nvSpPr>
        <p:spPr>
          <a:xfrm>
            <a:off x="8508161" y="1024899"/>
            <a:ext cx="3389006" cy="3092433"/>
          </a:xfrm>
          <a:prstGeom prst="ellipse">
            <a:avLst/>
          </a:prstGeom>
          <a:solidFill>
            <a:schemeClr val="accent2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A57553-08B9-4B7C-8140-B62F12AAB884}"/>
              </a:ext>
            </a:extLst>
          </p:cNvPr>
          <p:cNvSpPr txBox="1"/>
          <p:nvPr/>
        </p:nvSpPr>
        <p:spPr>
          <a:xfrm>
            <a:off x="1736892" y="155968"/>
            <a:ext cx="88693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Factors  influencing outcomes in statistical methods </a:t>
            </a:r>
          </a:p>
          <a:p>
            <a:pPr algn="ctr"/>
            <a:r>
              <a:rPr lang="en-US" sz="3200"/>
              <a:t>teaching and learning</a:t>
            </a:r>
            <a:endParaRPr lang="en-GB" sz="3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65F87-08F9-4EC3-B950-A561F61F0001}"/>
              </a:ext>
            </a:extLst>
          </p:cNvPr>
          <p:cNvSpPr txBox="1"/>
          <p:nvPr/>
        </p:nvSpPr>
        <p:spPr>
          <a:xfrm>
            <a:off x="259970" y="6199911"/>
            <a:ext cx="1974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Garfield et al. 2000</a:t>
            </a:r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35F625-D0EF-4627-8877-3AE726F774DF}"/>
              </a:ext>
            </a:extLst>
          </p:cNvPr>
          <p:cNvSpPr/>
          <p:nvPr/>
        </p:nvSpPr>
        <p:spPr>
          <a:xfrm>
            <a:off x="406828" y="1024899"/>
            <a:ext cx="3389006" cy="3092433"/>
          </a:xfrm>
          <a:prstGeom prst="ellipse">
            <a:avLst/>
          </a:prstGeom>
          <a:solidFill>
            <a:schemeClr val="accent4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74C78-5A85-4653-948F-C3B28830E6CF}"/>
              </a:ext>
            </a:extLst>
          </p:cNvPr>
          <p:cNvSpPr txBox="1"/>
          <p:nvPr/>
        </p:nvSpPr>
        <p:spPr>
          <a:xfrm>
            <a:off x="747654" y="1447730"/>
            <a:ext cx="295760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learner</a:t>
            </a:r>
          </a:p>
          <a:p>
            <a:r>
              <a:rPr lang="en-US" sz="2800"/>
              <a:t>-prior knowledge</a:t>
            </a:r>
          </a:p>
          <a:p>
            <a:r>
              <a:rPr lang="en-US" sz="2800"/>
              <a:t>-attitudes &amp; beliefs</a:t>
            </a:r>
          </a:p>
          <a:p>
            <a:r>
              <a:rPr lang="en-US" sz="2800"/>
              <a:t>-goals</a:t>
            </a:r>
          </a:p>
          <a:p>
            <a:r>
              <a:rPr lang="en-US" sz="2800"/>
              <a:t>-experience</a:t>
            </a:r>
            <a:endParaRPr lang="en-GB" sz="28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621B5B-EA19-43D1-9971-8CAE09F55927}"/>
              </a:ext>
            </a:extLst>
          </p:cNvPr>
          <p:cNvSpPr/>
          <p:nvPr/>
        </p:nvSpPr>
        <p:spPr>
          <a:xfrm>
            <a:off x="4438566" y="1444989"/>
            <a:ext cx="3389006" cy="3092433"/>
          </a:xfrm>
          <a:prstGeom prst="ellipse">
            <a:avLst/>
          </a:prstGeom>
          <a:solidFill>
            <a:schemeClr val="accent5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60214-5E3B-4472-AB72-DBE1B3A74857}"/>
              </a:ext>
            </a:extLst>
          </p:cNvPr>
          <p:cNvSpPr txBox="1"/>
          <p:nvPr/>
        </p:nvSpPr>
        <p:spPr>
          <a:xfrm>
            <a:off x="9400503" y="1721711"/>
            <a:ext cx="181607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Institution</a:t>
            </a:r>
          </a:p>
          <a:p>
            <a:r>
              <a:rPr lang="en-US" sz="2800"/>
              <a:t>-faculty</a:t>
            </a:r>
          </a:p>
          <a:p>
            <a:r>
              <a:rPr lang="en-US" sz="2800"/>
              <a:t>-resources</a:t>
            </a:r>
            <a:endParaRPr lang="en-GB" sz="2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9B7F26-3D2C-47F9-8443-A890285DA1FF}"/>
              </a:ext>
            </a:extLst>
          </p:cNvPr>
          <p:cNvSpPr txBox="1"/>
          <p:nvPr/>
        </p:nvSpPr>
        <p:spPr>
          <a:xfrm>
            <a:off x="5181618" y="1738499"/>
            <a:ext cx="1979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Course</a:t>
            </a:r>
          </a:p>
          <a:p>
            <a:r>
              <a:rPr lang="en-US" sz="2800"/>
              <a:t>-goals</a:t>
            </a:r>
          </a:p>
          <a:p>
            <a:r>
              <a:rPr lang="en-US" sz="2800"/>
              <a:t>-instruction</a:t>
            </a:r>
          </a:p>
          <a:p>
            <a:r>
              <a:rPr lang="en-US" sz="2800"/>
              <a:t>-assessment</a:t>
            </a:r>
          </a:p>
          <a:p>
            <a:r>
              <a:rPr lang="en-GB" sz="2800"/>
              <a:t>-instructors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C9D57E-3126-412C-950C-37E484DC8FBB}"/>
              </a:ext>
            </a:extLst>
          </p:cNvPr>
          <p:cNvSpPr/>
          <p:nvPr/>
        </p:nvSpPr>
        <p:spPr>
          <a:xfrm>
            <a:off x="2929838" y="4705126"/>
            <a:ext cx="6194912" cy="2032814"/>
          </a:xfrm>
          <a:prstGeom prst="ellipse">
            <a:avLst/>
          </a:prstGeom>
          <a:solidFill>
            <a:schemeClr val="accent6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F91019-AB31-4080-B4E9-33AACADF5CAA}"/>
              </a:ext>
            </a:extLst>
          </p:cNvPr>
          <p:cNvSpPr txBox="1"/>
          <p:nvPr/>
        </p:nvSpPr>
        <p:spPr>
          <a:xfrm>
            <a:off x="4643519" y="4871058"/>
            <a:ext cx="29576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Student outcomes</a:t>
            </a:r>
          </a:p>
          <a:p>
            <a:r>
              <a:rPr lang="en-US" sz="2800"/>
              <a:t>-learning</a:t>
            </a:r>
          </a:p>
          <a:p>
            <a:r>
              <a:rPr lang="en-US" sz="2800"/>
              <a:t>-persistence</a:t>
            </a:r>
          </a:p>
          <a:p>
            <a:r>
              <a:rPr lang="en-US" sz="2800"/>
              <a:t>-attitudes &amp; beliefs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F7FC7B-A2DA-437D-80A3-999BC336765C}"/>
              </a:ext>
            </a:extLst>
          </p:cNvPr>
          <p:cNvCxnSpPr/>
          <p:nvPr/>
        </p:nvCxnSpPr>
        <p:spPr>
          <a:xfrm flipH="1">
            <a:off x="8730114" y="4117332"/>
            <a:ext cx="1039528" cy="984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880F16-8988-476A-ACD7-CA379FD2FFB8}"/>
              </a:ext>
            </a:extLst>
          </p:cNvPr>
          <p:cNvCxnSpPr>
            <a:cxnSpLocks/>
          </p:cNvCxnSpPr>
          <p:nvPr/>
        </p:nvCxnSpPr>
        <p:spPr>
          <a:xfrm>
            <a:off x="2675823" y="4258151"/>
            <a:ext cx="797027" cy="789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7FBF26-58FB-4959-9E83-942927A51494}"/>
              </a:ext>
            </a:extLst>
          </p:cNvPr>
          <p:cNvCxnSpPr>
            <a:cxnSpLocks/>
          </p:cNvCxnSpPr>
          <p:nvPr/>
        </p:nvCxnSpPr>
        <p:spPr>
          <a:xfrm flipH="1">
            <a:off x="7827571" y="2414208"/>
            <a:ext cx="642733" cy="2004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267409-ABC5-4598-AF39-6C4E701C3ADA}"/>
              </a:ext>
            </a:extLst>
          </p:cNvPr>
          <p:cNvCxnSpPr>
            <a:cxnSpLocks/>
          </p:cNvCxnSpPr>
          <p:nvPr/>
        </p:nvCxnSpPr>
        <p:spPr>
          <a:xfrm>
            <a:off x="3925738" y="2614677"/>
            <a:ext cx="441072" cy="2472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CD1D044-0BA6-4778-8CBC-459E9D759553}"/>
              </a:ext>
            </a:extLst>
          </p:cNvPr>
          <p:cNvCxnSpPr>
            <a:cxnSpLocks/>
          </p:cNvCxnSpPr>
          <p:nvPr/>
        </p:nvCxnSpPr>
        <p:spPr>
          <a:xfrm>
            <a:off x="6171569" y="4332741"/>
            <a:ext cx="0" cy="4770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398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1383</Words>
  <Application>Microsoft Office PowerPoint</Application>
  <PresentationFormat>Widescreen</PresentationFormat>
  <Paragraphs>247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Comic Sans MS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 Harris</dc:creator>
  <cp:lastModifiedBy>Ed Harris</cp:lastModifiedBy>
  <cp:revision>11</cp:revision>
  <dcterms:created xsi:type="dcterms:W3CDTF">2021-12-05T07:53:44Z</dcterms:created>
  <dcterms:modified xsi:type="dcterms:W3CDTF">2021-12-05T21:28:29Z</dcterms:modified>
</cp:coreProperties>
</file>

<file path=docProps/thumbnail.jpeg>
</file>